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1549" r:id="rId2"/>
    <p:sldId id="772" r:id="rId3"/>
    <p:sldId id="1595" r:id="rId4"/>
    <p:sldId id="1653" r:id="rId5"/>
    <p:sldId id="1418" r:id="rId6"/>
    <p:sldId id="1571" r:id="rId7"/>
    <p:sldId id="1601" r:id="rId8"/>
    <p:sldId id="1654" r:id="rId9"/>
    <p:sldId id="1607" r:id="rId10"/>
    <p:sldId id="1550" r:id="rId11"/>
    <p:sldId id="1608" r:id="rId12"/>
    <p:sldId id="1580" r:id="rId13"/>
    <p:sldId id="1655" r:id="rId14"/>
    <p:sldId id="1243" r:id="rId15"/>
    <p:sldId id="1612" r:id="rId16"/>
    <p:sldId id="1253" r:id="rId17"/>
    <p:sldId id="1656" r:id="rId18"/>
    <p:sldId id="1634" r:id="rId19"/>
    <p:sldId id="1636" r:id="rId20"/>
    <p:sldId id="1657" r:id="rId21"/>
    <p:sldId id="1398" r:id="rId22"/>
    <p:sldId id="779" r:id="rId23"/>
    <p:sldId id="1504" r:id="rId24"/>
    <p:sldId id="1637" r:id="rId25"/>
    <p:sldId id="886" r:id="rId26"/>
    <p:sldId id="1658" r:id="rId27"/>
    <p:sldId id="883" r:id="rId28"/>
    <p:sldId id="1659" r:id="rId29"/>
    <p:sldId id="888" r:id="rId30"/>
    <p:sldId id="878" r:id="rId31"/>
    <p:sldId id="1639" r:id="rId32"/>
    <p:sldId id="1660" r:id="rId33"/>
    <p:sldId id="1640" r:id="rId34"/>
    <p:sldId id="1641" r:id="rId35"/>
    <p:sldId id="1642" r:id="rId36"/>
    <p:sldId id="1643" r:id="rId37"/>
    <p:sldId id="1644" r:id="rId38"/>
    <p:sldId id="1645" r:id="rId39"/>
    <p:sldId id="1646" r:id="rId40"/>
    <p:sldId id="1647" r:id="rId41"/>
    <p:sldId id="1649" r:id="rId4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pos="438">
          <p15:clr>
            <a:srgbClr val="A4A3A4"/>
          </p15:clr>
        </p15:guide>
        <p15:guide id="2" orient="horz" pos="5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CEEF0"/>
    <a:srgbClr val="E6E8EA"/>
    <a:srgbClr val="E6E8EB"/>
    <a:srgbClr val="EFF0F3"/>
    <a:srgbClr val="F1F1F3"/>
    <a:srgbClr val="07BED7"/>
    <a:srgbClr val="1C4885"/>
    <a:srgbClr val="2663B4"/>
    <a:srgbClr val="F4F4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65023" autoAdjust="0"/>
  </p:normalViewPr>
  <p:slideViewPr>
    <p:cSldViewPr>
      <p:cViewPr varScale="1">
        <p:scale>
          <a:sx n="114" d="100"/>
          <a:sy n="114" d="100"/>
        </p:scale>
        <p:origin x="-474" y="-108"/>
      </p:cViewPr>
      <p:guideLst>
        <p:guide orient="horz" pos="572"/>
        <p:guide pos="438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1260"/>
    </p:cViewPr>
  </p:sorterViewPr>
  <p:notesViewPr>
    <p:cSldViewPr>
      <p:cViewPr varScale="1">
        <p:scale>
          <a:sx n="51" d="100"/>
          <a:sy n="51" d="100"/>
        </p:scale>
        <p:origin x="284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AC788F-3FB5-4CD0-9F53-7BA52AC06BA8}" type="datetimeFigureOut">
              <a:rPr lang="zh-CN" altLang="en-US" smtClean="0"/>
              <a:t>2021/11/10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C4A6ED-3902-443E-B36C-D6718472F87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08827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E09922-5606-4F1B-BD8A-120054264D07}" type="datetimeFigureOut">
              <a:rPr lang="zh-CN" altLang="en-US" smtClean="0"/>
              <a:t>2021/11/10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55536F-9C79-438F-9C99-8AE1538D435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589193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t>2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1377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1739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2275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1067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0099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7952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4593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986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7518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t>22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28117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t>23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2908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t>3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12222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t>24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7401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t>25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07535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t>26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57208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t>27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487754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t>28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7118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t>29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82533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t>30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40913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t>31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492192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t>32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715569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t>33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4268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t>4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34141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t>34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241781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t>35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66828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t>36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966357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t>37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33502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t>38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25731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t>39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73704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t>40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9733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t>41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988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t>5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8891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t>6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06441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t>7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4951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t>8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03141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t>9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40629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</a:ln>
        </p:spPr>
      </p:sp>
      <p:sp>
        <p:nvSpPr>
          <p:cNvPr id="1536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5363" name="灯片编号占位符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</a:ln>
        </p:spPr>
        <p:txBody>
          <a:bodyPr wrap="square" numCol="1" anchorCtr="0" compatLnSpc="1"/>
          <a:lstStyle/>
          <a:p>
            <a:pPr>
              <a:defRPr/>
            </a:pPr>
            <a:fld id="{80AA8D0C-770A-4291-871B-6BE2B93C72A2}" type="slidenum">
              <a:rPr lang="zh-CN" altLang="en-US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US" altLang="zh-CN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87931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-3175" y="3258000"/>
            <a:ext cx="12192000" cy="3600000"/>
          </a:xfrm>
          <a:prstGeom prst="rect">
            <a:avLst/>
          </a:prstGeom>
          <a:solidFill>
            <a:srgbClr val="5B9BD5">
              <a:lumMod val="40000"/>
              <a:lumOff val="60000"/>
              <a:alpha val="3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9855448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矩形 3"/>
          <p:cNvSpPr/>
          <p:nvPr userDrawn="1"/>
        </p:nvSpPr>
        <p:spPr>
          <a:xfrm>
            <a:off x="-3175" y="3787200"/>
            <a:ext cx="12192000" cy="3070800"/>
          </a:xfrm>
          <a:prstGeom prst="rect">
            <a:avLst/>
          </a:prstGeom>
          <a:solidFill>
            <a:srgbClr val="5B9BD5">
              <a:lumMod val="40000"/>
              <a:lumOff val="60000"/>
              <a:alpha val="3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矩形 3"/>
          <p:cNvSpPr/>
          <p:nvPr userDrawn="1"/>
        </p:nvSpPr>
        <p:spPr>
          <a:xfrm>
            <a:off x="-3175" y="3933056"/>
            <a:ext cx="12192000" cy="2924944"/>
          </a:xfrm>
          <a:prstGeom prst="rect">
            <a:avLst/>
          </a:prstGeom>
          <a:solidFill>
            <a:srgbClr val="5B9BD5">
              <a:lumMod val="40000"/>
              <a:lumOff val="60000"/>
              <a:alpha val="3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696914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-3175" y="3861048"/>
            <a:ext cx="12192000" cy="2996952"/>
          </a:xfrm>
          <a:prstGeom prst="rect">
            <a:avLst/>
          </a:prstGeom>
          <a:solidFill>
            <a:srgbClr val="5B9BD5">
              <a:lumMod val="40000"/>
              <a:lumOff val="60000"/>
              <a:alpha val="3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05141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-3175" y="4147200"/>
            <a:ext cx="12192000" cy="2710800"/>
          </a:xfrm>
          <a:prstGeom prst="rect">
            <a:avLst/>
          </a:prstGeom>
          <a:solidFill>
            <a:srgbClr val="5B9BD5">
              <a:lumMod val="40000"/>
              <a:lumOff val="60000"/>
              <a:alpha val="3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矩形 3"/>
          <p:cNvSpPr/>
          <p:nvPr userDrawn="1"/>
        </p:nvSpPr>
        <p:spPr>
          <a:xfrm>
            <a:off x="-3175" y="4507200"/>
            <a:ext cx="12192000" cy="2350800"/>
          </a:xfrm>
          <a:prstGeom prst="rect">
            <a:avLst/>
          </a:prstGeom>
          <a:solidFill>
            <a:srgbClr val="5B9BD5">
              <a:lumMod val="40000"/>
              <a:lumOff val="60000"/>
              <a:alpha val="3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矩形 3"/>
          <p:cNvSpPr/>
          <p:nvPr userDrawn="1"/>
        </p:nvSpPr>
        <p:spPr>
          <a:xfrm>
            <a:off x="0" y="4338000"/>
            <a:ext cx="12192000" cy="2520000"/>
          </a:xfrm>
          <a:prstGeom prst="rect">
            <a:avLst/>
          </a:prstGeom>
          <a:solidFill>
            <a:srgbClr val="5B9BD5">
              <a:lumMod val="40000"/>
              <a:lumOff val="60000"/>
              <a:alpha val="3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655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-3175" y="4867200"/>
            <a:ext cx="12192000" cy="1990800"/>
          </a:xfrm>
          <a:prstGeom prst="rect">
            <a:avLst/>
          </a:prstGeom>
          <a:solidFill>
            <a:srgbClr val="5B9BD5">
              <a:lumMod val="40000"/>
              <a:lumOff val="60000"/>
              <a:alpha val="3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矩形 3"/>
          <p:cNvSpPr/>
          <p:nvPr userDrawn="1"/>
        </p:nvSpPr>
        <p:spPr>
          <a:xfrm>
            <a:off x="-3175" y="5227200"/>
            <a:ext cx="12192000" cy="1630800"/>
          </a:xfrm>
          <a:prstGeom prst="rect">
            <a:avLst/>
          </a:prstGeom>
          <a:solidFill>
            <a:srgbClr val="5B9BD5">
              <a:lumMod val="40000"/>
              <a:lumOff val="60000"/>
              <a:alpha val="3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4" name="矩形 3"/>
          <p:cNvSpPr/>
          <p:nvPr userDrawn="1"/>
        </p:nvSpPr>
        <p:spPr>
          <a:xfrm>
            <a:off x="-3175" y="5418000"/>
            <a:ext cx="12192000" cy="1440000"/>
          </a:xfrm>
          <a:prstGeom prst="rect">
            <a:avLst/>
          </a:prstGeom>
          <a:solidFill>
            <a:srgbClr val="5B9BD5">
              <a:lumMod val="40000"/>
              <a:lumOff val="60000"/>
              <a:alpha val="3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157758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B9BD5">
              <a:lumMod val="40000"/>
              <a:lumOff val="60000"/>
              <a:alpha val="3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-3175" y="5587200"/>
            <a:ext cx="12192000" cy="1270800"/>
          </a:xfrm>
          <a:prstGeom prst="rect">
            <a:avLst/>
          </a:prstGeom>
          <a:solidFill>
            <a:srgbClr val="5B9BD5">
              <a:lumMod val="40000"/>
              <a:lumOff val="60000"/>
              <a:alpha val="3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-3175" y="5805264"/>
            <a:ext cx="12192000" cy="1052736"/>
          </a:xfrm>
          <a:prstGeom prst="rect">
            <a:avLst/>
          </a:prstGeom>
          <a:solidFill>
            <a:srgbClr val="5B9BD5">
              <a:lumMod val="40000"/>
              <a:lumOff val="60000"/>
              <a:alpha val="3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093999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-3175" y="5947200"/>
            <a:ext cx="12192000" cy="910800"/>
          </a:xfrm>
          <a:prstGeom prst="rect">
            <a:avLst/>
          </a:prstGeom>
          <a:solidFill>
            <a:srgbClr val="5B9BD5">
              <a:lumMod val="40000"/>
              <a:lumOff val="60000"/>
              <a:alpha val="3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带标题的内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带标题的内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/>
        </p:nvSpPr>
        <p:spPr>
          <a:xfrm>
            <a:off x="1" y="1268761"/>
            <a:ext cx="12192000" cy="5589240"/>
          </a:xfrm>
          <a:prstGeom prst="rect">
            <a:avLst/>
          </a:prstGeom>
          <a:solidFill>
            <a:srgbClr val="5B9BD5">
              <a:lumMod val="40000"/>
              <a:lumOff val="60000"/>
              <a:alpha val="3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-3175" y="1628800"/>
            <a:ext cx="12192000" cy="5229200"/>
          </a:xfrm>
          <a:prstGeom prst="rect">
            <a:avLst/>
          </a:prstGeom>
          <a:solidFill>
            <a:srgbClr val="5B9BD5">
              <a:lumMod val="40000"/>
              <a:lumOff val="60000"/>
              <a:alpha val="3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-3175" y="1987200"/>
            <a:ext cx="12192000" cy="4870800"/>
          </a:xfrm>
          <a:prstGeom prst="rect">
            <a:avLst/>
          </a:prstGeom>
          <a:solidFill>
            <a:srgbClr val="5B9BD5">
              <a:lumMod val="40000"/>
              <a:lumOff val="60000"/>
              <a:alpha val="3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-3175" y="2347200"/>
            <a:ext cx="12192000" cy="4510800"/>
          </a:xfrm>
          <a:prstGeom prst="rect">
            <a:avLst/>
          </a:prstGeom>
          <a:solidFill>
            <a:srgbClr val="5B9BD5">
              <a:lumMod val="40000"/>
              <a:lumOff val="60000"/>
              <a:alpha val="3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-3175" y="2707200"/>
            <a:ext cx="12192000" cy="4150800"/>
          </a:xfrm>
          <a:prstGeom prst="rect">
            <a:avLst/>
          </a:prstGeom>
          <a:solidFill>
            <a:srgbClr val="5B9BD5">
              <a:lumMod val="40000"/>
              <a:lumOff val="60000"/>
              <a:alpha val="3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-3175" y="3067200"/>
            <a:ext cx="12192000" cy="3790800"/>
          </a:xfrm>
          <a:prstGeom prst="rect">
            <a:avLst/>
          </a:prstGeom>
          <a:solidFill>
            <a:srgbClr val="5B9BD5">
              <a:lumMod val="40000"/>
              <a:lumOff val="60000"/>
              <a:alpha val="3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-3175" y="3427200"/>
            <a:ext cx="12192000" cy="3430800"/>
          </a:xfrm>
          <a:prstGeom prst="rect">
            <a:avLst/>
          </a:prstGeom>
          <a:solidFill>
            <a:srgbClr val="5B9BD5">
              <a:lumMod val="40000"/>
              <a:lumOff val="60000"/>
              <a:alpha val="30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7"/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71" r:id="rId10"/>
    <p:sldLayoutId id="2147483658" r:id="rId11"/>
    <p:sldLayoutId id="2147483669" r:id="rId12"/>
    <p:sldLayoutId id="2147483670" r:id="rId13"/>
    <p:sldLayoutId id="2147483659" r:id="rId14"/>
    <p:sldLayoutId id="2147483660" r:id="rId15"/>
    <p:sldLayoutId id="2147483673" r:id="rId16"/>
    <p:sldLayoutId id="2147483661" r:id="rId17"/>
    <p:sldLayoutId id="2147483662" r:id="rId18"/>
    <p:sldLayoutId id="2147483672" r:id="rId19"/>
    <p:sldLayoutId id="2147483663" r:id="rId20"/>
    <p:sldLayoutId id="2147483668" r:id="rId21"/>
    <p:sldLayoutId id="2147483664" r:id="rId22"/>
    <p:sldLayoutId id="2147483665" r:id="rId23"/>
    <p:sldLayoutId id="2147483666" r:id="rId24"/>
    <p:sldLayoutId id="2147483667" r:id="rId25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9.xml"/><Relationship Id="rId5" Type="http://schemas.openxmlformats.org/officeDocument/2006/relationships/slide" Target="slide18.xml"/><Relationship Id="rId4" Type="http://schemas.openxmlformats.org/officeDocument/2006/relationships/slide" Target="slide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9.xml"/><Relationship Id="rId5" Type="http://schemas.openxmlformats.org/officeDocument/2006/relationships/slide" Target="slide18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9.xml"/><Relationship Id="rId5" Type="http://schemas.openxmlformats.org/officeDocument/2006/relationships/slide" Target="slide18.xml"/><Relationship Id="rId4" Type="http://schemas.openxmlformats.org/officeDocument/2006/relationships/slide" Target="slide1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9.xml"/><Relationship Id="rId5" Type="http://schemas.openxmlformats.org/officeDocument/2006/relationships/slide" Target="slide18.xml"/><Relationship Id="rId4" Type="http://schemas.openxmlformats.org/officeDocument/2006/relationships/slide" Target="slide1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Relationship Id="rId6" Type="http://schemas.openxmlformats.org/officeDocument/2006/relationships/slide" Target="slide19.xml"/><Relationship Id="rId5" Type="http://schemas.openxmlformats.org/officeDocument/2006/relationships/slide" Target="slide18.xml"/><Relationship Id="rId4" Type="http://schemas.openxmlformats.org/officeDocument/2006/relationships/slide" Target="slide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9.xml"/><Relationship Id="rId5" Type="http://schemas.openxmlformats.org/officeDocument/2006/relationships/slide" Target="slide18.xml"/><Relationship Id="rId4" Type="http://schemas.openxmlformats.org/officeDocument/2006/relationships/slide" Target="slide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9.xml"/><Relationship Id="rId5" Type="http://schemas.openxmlformats.org/officeDocument/2006/relationships/slide" Target="slide18.xml"/><Relationship Id="rId4" Type="http://schemas.openxmlformats.org/officeDocument/2006/relationships/slide" Target="slide1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slide" Target="slide30.xml"/><Relationship Id="rId13" Type="http://schemas.openxmlformats.org/officeDocument/2006/relationships/slide" Target="slide40.xml"/><Relationship Id="rId3" Type="http://schemas.openxmlformats.org/officeDocument/2006/relationships/slide" Target="slide22.xml"/><Relationship Id="rId7" Type="http://schemas.openxmlformats.org/officeDocument/2006/relationships/slide" Target="slide29.xml"/><Relationship Id="rId12" Type="http://schemas.openxmlformats.org/officeDocument/2006/relationships/slide" Target="slide38.xm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7.xml"/><Relationship Id="rId6" Type="http://schemas.openxmlformats.org/officeDocument/2006/relationships/slide" Target="slide27.xml"/><Relationship Id="rId11" Type="http://schemas.openxmlformats.org/officeDocument/2006/relationships/slide" Target="slide36.xml"/><Relationship Id="rId5" Type="http://schemas.openxmlformats.org/officeDocument/2006/relationships/slide" Target="slide25.xml"/><Relationship Id="rId10" Type="http://schemas.openxmlformats.org/officeDocument/2006/relationships/slide" Target="slide34.xml"/><Relationship Id="rId4" Type="http://schemas.openxmlformats.org/officeDocument/2006/relationships/slide" Target="slide23.xml"/><Relationship Id="rId9" Type="http://schemas.openxmlformats.org/officeDocument/2006/relationships/slide" Target="slide31.xml"/><Relationship Id="rId14" Type="http://schemas.openxmlformats.org/officeDocument/2006/relationships/slide" Target="slide4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13" Type="http://schemas.openxmlformats.org/officeDocument/2006/relationships/slide" Target="slide40.xml"/><Relationship Id="rId3" Type="http://schemas.openxmlformats.org/officeDocument/2006/relationships/slide" Target="slide22.xml"/><Relationship Id="rId7" Type="http://schemas.openxmlformats.org/officeDocument/2006/relationships/slide" Target="slide23.xml"/><Relationship Id="rId12" Type="http://schemas.openxmlformats.org/officeDocument/2006/relationships/slide" Target="slide38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0.xml"/><Relationship Id="rId11" Type="http://schemas.openxmlformats.org/officeDocument/2006/relationships/slide" Target="slide36.xml"/><Relationship Id="rId5" Type="http://schemas.openxmlformats.org/officeDocument/2006/relationships/slide" Target="slide29.xml"/><Relationship Id="rId10" Type="http://schemas.openxmlformats.org/officeDocument/2006/relationships/slide" Target="slide34.xml"/><Relationship Id="rId4" Type="http://schemas.openxmlformats.org/officeDocument/2006/relationships/slide" Target="slide27.xml"/><Relationship Id="rId9" Type="http://schemas.openxmlformats.org/officeDocument/2006/relationships/slide" Target="slide31.xml"/><Relationship Id="rId14" Type="http://schemas.openxmlformats.org/officeDocument/2006/relationships/slide" Target="slide41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13" Type="http://schemas.openxmlformats.org/officeDocument/2006/relationships/slide" Target="slide40.xml"/><Relationship Id="rId3" Type="http://schemas.openxmlformats.org/officeDocument/2006/relationships/slide" Target="slide22.xml"/><Relationship Id="rId7" Type="http://schemas.openxmlformats.org/officeDocument/2006/relationships/slide" Target="slide23.xml"/><Relationship Id="rId12" Type="http://schemas.openxmlformats.org/officeDocument/2006/relationships/slide" Target="slide38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0.xml"/><Relationship Id="rId11" Type="http://schemas.openxmlformats.org/officeDocument/2006/relationships/slide" Target="slide36.xml"/><Relationship Id="rId5" Type="http://schemas.openxmlformats.org/officeDocument/2006/relationships/slide" Target="slide29.xml"/><Relationship Id="rId10" Type="http://schemas.openxmlformats.org/officeDocument/2006/relationships/slide" Target="slide34.xml"/><Relationship Id="rId4" Type="http://schemas.openxmlformats.org/officeDocument/2006/relationships/slide" Target="slide27.xml"/><Relationship Id="rId9" Type="http://schemas.openxmlformats.org/officeDocument/2006/relationships/slide" Target="slide31.xml"/><Relationship Id="rId14" Type="http://schemas.openxmlformats.org/officeDocument/2006/relationships/slide" Target="slide41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13" Type="http://schemas.openxmlformats.org/officeDocument/2006/relationships/slide" Target="slide40.xml"/><Relationship Id="rId3" Type="http://schemas.openxmlformats.org/officeDocument/2006/relationships/slide" Target="slide22.xml"/><Relationship Id="rId7" Type="http://schemas.openxmlformats.org/officeDocument/2006/relationships/slide" Target="slide23.xml"/><Relationship Id="rId12" Type="http://schemas.openxmlformats.org/officeDocument/2006/relationships/slide" Target="slide38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0.xml"/><Relationship Id="rId11" Type="http://schemas.openxmlformats.org/officeDocument/2006/relationships/slide" Target="slide36.xml"/><Relationship Id="rId5" Type="http://schemas.openxmlformats.org/officeDocument/2006/relationships/slide" Target="slide29.xml"/><Relationship Id="rId15" Type="http://schemas.openxmlformats.org/officeDocument/2006/relationships/image" Target="../media/image12.png"/><Relationship Id="rId10" Type="http://schemas.openxmlformats.org/officeDocument/2006/relationships/slide" Target="slide34.xml"/><Relationship Id="rId4" Type="http://schemas.openxmlformats.org/officeDocument/2006/relationships/slide" Target="slide27.xml"/><Relationship Id="rId9" Type="http://schemas.openxmlformats.org/officeDocument/2006/relationships/slide" Target="slide31.xml"/><Relationship Id="rId14" Type="http://schemas.openxmlformats.org/officeDocument/2006/relationships/slide" Target="slide41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13" Type="http://schemas.openxmlformats.org/officeDocument/2006/relationships/slide" Target="slide40.xml"/><Relationship Id="rId3" Type="http://schemas.openxmlformats.org/officeDocument/2006/relationships/slide" Target="slide22.xml"/><Relationship Id="rId7" Type="http://schemas.openxmlformats.org/officeDocument/2006/relationships/slide" Target="slide23.xml"/><Relationship Id="rId12" Type="http://schemas.openxmlformats.org/officeDocument/2006/relationships/slide" Target="slide38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0.xml"/><Relationship Id="rId11" Type="http://schemas.openxmlformats.org/officeDocument/2006/relationships/slide" Target="slide36.xml"/><Relationship Id="rId5" Type="http://schemas.openxmlformats.org/officeDocument/2006/relationships/slide" Target="slide29.xml"/><Relationship Id="rId15" Type="http://schemas.openxmlformats.org/officeDocument/2006/relationships/image" Target="../media/image12.png"/><Relationship Id="rId10" Type="http://schemas.openxmlformats.org/officeDocument/2006/relationships/slide" Target="slide34.xml"/><Relationship Id="rId4" Type="http://schemas.openxmlformats.org/officeDocument/2006/relationships/slide" Target="slide27.xml"/><Relationship Id="rId9" Type="http://schemas.openxmlformats.org/officeDocument/2006/relationships/slide" Target="slide31.xml"/><Relationship Id="rId14" Type="http://schemas.openxmlformats.org/officeDocument/2006/relationships/slide" Target="slide41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13" Type="http://schemas.openxmlformats.org/officeDocument/2006/relationships/slide" Target="slide40.xml"/><Relationship Id="rId3" Type="http://schemas.openxmlformats.org/officeDocument/2006/relationships/slide" Target="slide22.xml"/><Relationship Id="rId7" Type="http://schemas.openxmlformats.org/officeDocument/2006/relationships/slide" Target="slide23.xml"/><Relationship Id="rId12" Type="http://schemas.openxmlformats.org/officeDocument/2006/relationships/slide" Target="slide3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0.xml"/><Relationship Id="rId11" Type="http://schemas.openxmlformats.org/officeDocument/2006/relationships/slide" Target="slide36.xml"/><Relationship Id="rId5" Type="http://schemas.openxmlformats.org/officeDocument/2006/relationships/slide" Target="slide29.xml"/><Relationship Id="rId15" Type="http://schemas.openxmlformats.org/officeDocument/2006/relationships/image" Target="../media/image12.png"/><Relationship Id="rId10" Type="http://schemas.openxmlformats.org/officeDocument/2006/relationships/slide" Target="slide34.xml"/><Relationship Id="rId4" Type="http://schemas.openxmlformats.org/officeDocument/2006/relationships/slide" Target="slide27.xml"/><Relationship Id="rId9" Type="http://schemas.openxmlformats.org/officeDocument/2006/relationships/slide" Target="slide31.xml"/><Relationship Id="rId14" Type="http://schemas.openxmlformats.org/officeDocument/2006/relationships/slide" Target="slide41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13" Type="http://schemas.openxmlformats.org/officeDocument/2006/relationships/slide" Target="slide40.xml"/><Relationship Id="rId3" Type="http://schemas.openxmlformats.org/officeDocument/2006/relationships/slide" Target="slide22.xml"/><Relationship Id="rId7" Type="http://schemas.openxmlformats.org/officeDocument/2006/relationships/slide" Target="slide23.xml"/><Relationship Id="rId12" Type="http://schemas.openxmlformats.org/officeDocument/2006/relationships/slide" Target="slide38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0.xml"/><Relationship Id="rId11" Type="http://schemas.openxmlformats.org/officeDocument/2006/relationships/slide" Target="slide36.xml"/><Relationship Id="rId5" Type="http://schemas.openxmlformats.org/officeDocument/2006/relationships/slide" Target="slide29.xml"/><Relationship Id="rId15" Type="http://schemas.openxmlformats.org/officeDocument/2006/relationships/image" Target="../media/image12.png"/><Relationship Id="rId10" Type="http://schemas.openxmlformats.org/officeDocument/2006/relationships/slide" Target="slide34.xml"/><Relationship Id="rId4" Type="http://schemas.openxmlformats.org/officeDocument/2006/relationships/slide" Target="slide27.xml"/><Relationship Id="rId9" Type="http://schemas.openxmlformats.org/officeDocument/2006/relationships/slide" Target="slide31.xml"/><Relationship Id="rId14" Type="http://schemas.openxmlformats.org/officeDocument/2006/relationships/slide" Target="slide41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13" Type="http://schemas.openxmlformats.org/officeDocument/2006/relationships/slide" Target="slide40.xml"/><Relationship Id="rId3" Type="http://schemas.openxmlformats.org/officeDocument/2006/relationships/slide" Target="slide22.xml"/><Relationship Id="rId7" Type="http://schemas.openxmlformats.org/officeDocument/2006/relationships/slide" Target="slide23.xml"/><Relationship Id="rId12" Type="http://schemas.openxmlformats.org/officeDocument/2006/relationships/slide" Target="slide38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7.xml"/><Relationship Id="rId6" Type="http://schemas.openxmlformats.org/officeDocument/2006/relationships/slide" Target="slide30.xml"/><Relationship Id="rId11" Type="http://schemas.openxmlformats.org/officeDocument/2006/relationships/slide" Target="slide36.xml"/><Relationship Id="rId5" Type="http://schemas.openxmlformats.org/officeDocument/2006/relationships/slide" Target="slide29.xml"/><Relationship Id="rId15" Type="http://schemas.openxmlformats.org/officeDocument/2006/relationships/image" Target="../media/image13.png"/><Relationship Id="rId10" Type="http://schemas.openxmlformats.org/officeDocument/2006/relationships/slide" Target="slide34.xml"/><Relationship Id="rId4" Type="http://schemas.openxmlformats.org/officeDocument/2006/relationships/slide" Target="slide27.xml"/><Relationship Id="rId9" Type="http://schemas.openxmlformats.org/officeDocument/2006/relationships/slide" Target="slide31.xml"/><Relationship Id="rId14" Type="http://schemas.openxmlformats.org/officeDocument/2006/relationships/slide" Target="slide4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13" Type="http://schemas.openxmlformats.org/officeDocument/2006/relationships/slide" Target="slide40.xml"/><Relationship Id="rId3" Type="http://schemas.openxmlformats.org/officeDocument/2006/relationships/slide" Target="slide22.xml"/><Relationship Id="rId7" Type="http://schemas.openxmlformats.org/officeDocument/2006/relationships/slide" Target="slide23.xml"/><Relationship Id="rId12" Type="http://schemas.openxmlformats.org/officeDocument/2006/relationships/slide" Target="slide38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Relationship Id="rId6" Type="http://schemas.openxmlformats.org/officeDocument/2006/relationships/slide" Target="slide30.xml"/><Relationship Id="rId11" Type="http://schemas.openxmlformats.org/officeDocument/2006/relationships/slide" Target="slide36.xml"/><Relationship Id="rId5" Type="http://schemas.openxmlformats.org/officeDocument/2006/relationships/slide" Target="slide29.xml"/><Relationship Id="rId15" Type="http://schemas.openxmlformats.org/officeDocument/2006/relationships/image" Target="../media/image13.png"/><Relationship Id="rId10" Type="http://schemas.openxmlformats.org/officeDocument/2006/relationships/slide" Target="slide34.xml"/><Relationship Id="rId4" Type="http://schemas.openxmlformats.org/officeDocument/2006/relationships/slide" Target="slide27.xml"/><Relationship Id="rId9" Type="http://schemas.openxmlformats.org/officeDocument/2006/relationships/slide" Target="slide31.xml"/><Relationship Id="rId14" Type="http://schemas.openxmlformats.org/officeDocument/2006/relationships/slide" Target="slide41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13" Type="http://schemas.openxmlformats.org/officeDocument/2006/relationships/slide" Target="slide40.xml"/><Relationship Id="rId3" Type="http://schemas.openxmlformats.org/officeDocument/2006/relationships/slide" Target="slide22.xml"/><Relationship Id="rId7" Type="http://schemas.openxmlformats.org/officeDocument/2006/relationships/slide" Target="slide23.xml"/><Relationship Id="rId12" Type="http://schemas.openxmlformats.org/officeDocument/2006/relationships/slide" Target="slide38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0.xml"/><Relationship Id="rId11" Type="http://schemas.openxmlformats.org/officeDocument/2006/relationships/slide" Target="slide36.xml"/><Relationship Id="rId5" Type="http://schemas.openxmlformats.org/officeDocument/2006/relationships/slide" Target="slide29.xml"/><Relationship Id="rId10" Type="http://schemas.openxmlformats.org/officeDocument/2006/relationships/slide" Target="slide34.xml"/><Relationship Id="rId4" Type="http://schemas.openxmlformats.org/officeDocument/2006/relationships/slide" Target="slide27.xml"/><Relationship Id="rId9" Type="http://schemas.openxmlformats.org/officeDocument/2006/relationships/slide" Target="slide31.xml"/><Relationship Id="rId14" Type="http://schemas.openxmlformats.org/officeDocument/2006/relationships/slide" Target="slide41.xm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13" Type="http://schemas.openxmlformats.org/officeDocument/2006/relationships/slide" Target="slide40.xml"/><Relationship Id="rId3" Type="http://schemas.openxmlformats.org/officeDocument/2006/relationships/slide" Target="slide22.xml"/><Relationship Id="rId7" Type="http://schemas.openxmlformats.org/officeDocument/2006/relationships/slide" Target="slide23.xml"/><Relationship Id="rId12" Type="http://schemas.openxmlformats.org/officeDocument/2006/relationships/slide" Target="slide38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0.xml"/><Relationship Id="rId11" Type="http://schemas.openxmlformats.org/officeDocument/2006/relationships/slide" Target="slide36.xml"/><Relationship Id="rId5" Type="http://schemas.openxmlformats.org/officeDocument/2006/relationships/slide" Target="slide29.xml"/><Relationship Id="rId10" Type="http://schemas.openxmlformats.org/officeDocument/2006/relationships/slide" Target="slide34.xml"/><Relationship Id="rId4" Type="http://schemas.openxmlformats.org/officeDocument/2006/relationships/slide" Target="slide27.xml"/><Relationship Id="rId9" Type="http://schemas.openxmlformats.org/officeDocument/2006/relationships/slide" Target="slide31.xml"/><Relationship Id="rId14" Type="http://schemas.openxmlformats.org/officeDocument/2006/relationships/slide" Target="slide41.xm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13" Type="http://schemas.openxmlformats.org/officeDocument/2006/relationships/slide" Target="slide40.xml"/><Relationship Id="rId3" Type="http://schemas.openxmlformats.org/officeDocument/2006/relationships/slide" Target="slide22.xml"/><Relationship Id="rId7" Type="http://schemas.openxmlformats.org/officeDocument/2006/relationships/slide" Target="slide23.xml"/><Relationship Id="rId12" Type="http://schemas.openxmlformats.org/officeDocument/2006/relationships/slide" Target="slide38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0.xml"/><Relationship Id="rId11" Type="http://schemas.openxmlformats.org/officeDocument/2006/relationships/slide" Target="slide36.xml"/><Relationship Id="rId5" Type="http://schemas.openxmlformats.org/officeDocument/2006/relationships/slide" Target="slide29.xml"/><Relationship Id="rId10" Type="http://schemas.openxmlformats.org/officeDocument/2006/relationships/slide" Target="slide34.xml"/><Relationship Id="rId4" Type="http://schemas.openxmlformats.org/officeDocument/2006/relationships/slide" Target="slide27.xml"/><Relationship Id="rId9" Type="http://schemas.openxmlformats.org/officeDocument/2006/relationships/slide" Target="slide31.xml"/><Relationship Id="rId14" Type="http://schemas.openxmlformats.org/officeDocument/2006/relationships/slide" Target="slide4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13" Type="http://schemas.openxmlformats.org/officeDocument/2006/relationships/slide" Target="slide40.xml"/><Relationship Id="rId3" Type="http://schemas.openxmlformats.org/officeDocument/2006/relationships/slide" Target="slide22.xml"/><Relationship Id="rId7" Type="http://schemas.openxmlformats.org/officeDocument/2006/relationships/slide" Target="slide23.xml"/><Relationship Id="rId12" Type="http://schemas.openxmlformats.org/officeDocument/2006/relationships/slide" Target="slide38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0.xml"/><Relationship Id="rId11" Type="http://schemas.openxmlformats.org/officeDocument/2006/relationships/slide" Target="slide36.xml"/><Relationship Id="rId5" Type="http://schemas.openxmlformats.org/officeDocument/2006/relationships/slide" Target="slide29.xml"/><Relationship Id="rId10" Type="http://schemas.openxmlformats.org/officeDocument/2006/relationships/slide" Target="slide34.xml"/><Relationship Id="rId4" Type="http://schemas.openxmlformats.org/officeDocument/2006/relationships/slide" Target="slide27.xml"/><Relationship Id="rId9" Type="http://schemas.openxmlformats.org/officeDocument/2006/relationships/slide" Target="slide31.xml"/><Relationship Id="rId14" Type="http://schemas.openxmlformats.org/officeDocument/2006/relationships/slide" Target="slide41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13" Type="http://schemas.openxmlformats.org/officeDocument/2006/relationships/slide" Target="slide40.xml"/><Relationship Id="rId3" Type="http://schemas.openxmlformats.org/officeDocument/2006/relationships/slide" Target="slide22.xml"/><Relationship Id="rId7" Type="http://schemas.openxmlformats.org/officeDocument/2006/relationships/slide" Target="slide23.xml"/><Relationship Id="rId12" Type="http://schemas.openxmlformats.org/officeDocument/2006/relationships/slide" Target="slide38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0.xml"/><Relationship Id="rId11" Type="http://schemas.openxmlformats.org/officeDocument/2006/relationships/slide" Target="slide36.xml"/><Relationship Id="rId5" Type="http://schemas.openxmlformats.org/officeDocument/2006/relationships/slide" Target="slide29.xml"/><Relationship Id="rId10" Type="http://schemas.openxmlformats.org/officeDocument/2006/relationships/slide" Target="slide34.xml"/><Relationship Id="rId4" Type="http://schemas.openxmlformats.org/officeDocument/2006/relationships/slide" Target="slide27.xml"/><Relationship Id="rId9" Type="http://schemas.openxmlformats.org/officeDocument/2006/relationships/slide" Target="slide31.xml"/><Relationship Id="rId14" Type="http://schemas.openxmlformats.org/officeDocument/2006/relationships/slide" Target="slide41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13" Type="http://schemas.openxmlformats.org/officeDocument/2006/relationships/slide" Target="slide40.xml"/><Relationship Id="rId3" Type="http://schemas.openxmlformats.org/officeDocument/2006/relationships/slide" Target="slide22.xml"/><Relationship Id="rId7" Type="http://schemas.openxmlformats.org/officeDocument/2006/relationships/slide" Target="slide23.xml"/><Relationship Id="rId12" Type="http://schemas.openxmlformats.org/officeDocument/2006/relationships/slide" Target="slide38.xm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0.xml"/><Relationship Id="rId11" Type="http://schemas.openxmlformats.org/officeDocument/2006/relationships/slide" Target="slide36.xml"/><Relationship Id="rId5" Type="http://schemas.openxmlformats.org/officeDocument/2006/relationships/slide" Target="slide29.xml"/><Relationship Id="rId15" Type="http://schemas.openxmlformats.org/officeDocument/2006/relationships/image" Target="../media/image14.png"/><Relationship Id="rId10" Type="http://schemas.openxmlformats.org/officeDocument/2006/relationships/slide" Target="slide34.xml"/><Relationship Id="rId4" Type="http://schemas.openxmlformats.org/officeDocument/2006/relationships/slide" Target="slide27.xml"/><Relationship Id="rId9" Type="http://schemas.openxmlformats.org/officeDocument/2006/relationships/slide" Target="slide31.xml"/><Relationship Id="rId14" Type="http://schemas.openxmlformats.org/officeDocument/2006/relationships/slide" Target="slide41.xml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13" Type="http://schemas.openxmlformats.org/officeDocument/2006/relationships/slide" Target="slide40.xml"/><Relationship Id="rId3" Type="http://schemas.openxmlformats.org/officeDocument/2006/relationships/slide" Target="slide22.xml"/><Relationship Id="rId7" Type="http://schemas.openxmlformats.org/officeDocument/2006/relationships/slide" Target="slide23.xml"/><Relationship Id="rId12" Type="http://schemas.openxmlformats.org/officeDocument/2006/relationships/slide" Target="slide38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0.xml"/><Relationship Id="rId11" Type="http://schemas.openxmlformats.org/officeDocument/2006/relationships/slide" Target="slide36.xml"/><Relationship Id="rId5" Type="http://schemas.openxmlformats.org/officeDocument/2006/relationships/slide" Target="slide29.xml"/><Relationship Id="rId15" Type="http://schemas.openxmlformats.org/officeDocument/2006/relationships/image" Target="../media/image14.png"/><Relationship Id="rId10" Type="http://schemas.openxmlformats.org/officeDocument/2006/relationships/slide" Target="slide34.xml"/><Relationship Id="rId4" Type="http://schemas.openxmlformats.org/officeDocument/2006/relationships/slide" Target="slide27.xml"/><Relationship Id="rId9" Type="http://schemas.openxmlformats.org/officeDocument/2006/relationships/slide" Target="slide31.xml"/><Relationship Id="rId14" Type="http://schemas.openxmlformats.org/officeDocument/2006/relationships/slide" Target="slide41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13" Type="http://schemas.openxmlformats.org/officeDocument/2006/relationships/slide" Target="slide40.xml"/><Relationship Id="rId3" Type="http://schemas.openxmlformats.org/officeDocument/2006/relationships/slide" Target="slide22.xml"/><Relationship Id="rId7" Type="http://schemas.openxmlformats.org/officeDocument/2006/relationships/slide" Target="slide23.xml"/><Relationship Id="rId12" Type="http://schemas.openxmlformats.org/officeDocument/2006/relationships/slide" Target="slide38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Relationship Id="rId6" Type="http://schemas.openxmlformats.org/officeDocument/2006/relationships/slide" Target="slide30.xml"/><Relationship Id="rId11" Type="http://schemas.openxmlformats.org/officeDocument/2006/relationships/slide" Target="slide36.xml"/><Relationship Id="rId5" Type="http://schemas.openxmlformats.org/officeDocument/2006/relationships/slide" Target="slide29.xml"/><Relationship Id="rId15" Type="http://schemas.openxmlformats.org/officeDocument/2006/relationships/image" Target="../media/image14.png"/><Relationship Id="rId10" Type="http://schemas.openxmlformats.org/officeDocument/2006/relationships/slide" Target="slide34.xml"/><Relationship Id="rId4" Type="http://schemas.openxmlformats.org/officeDocument/2006/relationships/slide" Target="slide27.xml"/><Relationship Id="rId9" Type="http://schemas.openxmlformats.org/officeDocument/2006/relationships/slide" Target="slide31.xml"/><Relationship Id="rId14" Type="http://schemas.openxmlformats.org/officeDocument/2006/relationships/slide" Target="slide41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13" Type="http://schemas.openxmlformats.org/officeDocument/2006/relationships/slide" Target="slide40.xml"/><Relationship Id="rId3" Type="http://schemas.openxmlformats.org/officeDocument/2006/relationships/slide" Target="slide22.xml"/><Relationship Id="rId7" Type="http://schemas.openxmlformats.org/officeDocument/2006/relationships/slide" Target="slide23.xml"/><Relationship Id="rId12" Type="http://schemas.openxmlformats.org/officeDocument/2006/relationships/slide" Target="slide38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30.xml"/><Relationship Id="rId11" Type="http://schemas.openxmlformats.org/officeDocument/2006/relationships/slide" Target="slide36.xml"/><Relationship Id="rId5" Type="http://schemas.openxmlformats.org/officeDocument/2006/relationships/slide" Target="slide29.xml"/><Relationship Id="rId15" Type="http://schemas.openxmlformats.org/officeDocument/2006/relationships/image" Target="../media/image14.png"/><Relationship Id="rId10" Type="http://schemas.openxmlformats.org/officeDocument/2006/relationships/slide" Target="slide34.xml"/><Relationship Id="rId4" Type="http://schemas.openxmlformats.org/officeDocument/2006/relationships/slide" Target="slide27.xml"/><Relationship Id="rId9" Type="http://schemas.openxmlformats.org/officeDocument/2006/relationships/slide" Target="slide31.xml"/><Relationship Id="rId14" Type="http://schemas.openxmlformats.org/officeDocument/2006/relationships/slide" Target="slide4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13" Type="http://schemas.openxmlformats.org/officeDocument/2006/relationships/slide" Target="slide40.xml"/><Relationship Id="rId3" Type="http://schemas.openxmlformats.org/officeDocument/2006/relationships/slide" Target="slide22.xml"/><Relationship Id="rId7" Type="http://schemas.openxmlformats.org/officeDocument/2006/relationships/slide" Target="slide23.xml"/><Relationship Id="rId12" Type="http://schemas.openxmlformats.org/officeDocument/2006/relationships/slide" Target="slide38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1.xml"/><Relationship Id="rId6" Type="http://schemas.openxmlformats.org/officeDocument/2006/relationships/slide" Target="slide30.xml"/><Relationship Id="rId11" Type="http://schemas.openxmlformats.org/officeDocument/2006/relationships/slide" Target="slide36.xml"/><Relationship Id="rId5" Type="http://schemas.openxmlformats.org/officeDocument/2006/relationships/slide" Target="slide29.xml"/><Relationship Id="rId10" Type="http://schemas.openxmlformats.org/officeDocument/2006/relationships/slide" Target="slide34.xml"/><Relationship Id="rId4" Type="http://schemas.openxmlformats.org/officeDocument/2006/relationships/slide" Target="slide27.xml"/><Relationship Id="rId9" Type="http://schemas.openxmlformats.org/officeDocument/2006/relationships/slide" Target="slide31.xml"/><Relationship Id="rId14" Type="http://schemas.openxmlformats.org/officeDocument/2006/relationships/slide" Target="slide41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slide" Target="slide25.xml"/><Relationship Id="rId13" Type="http://schemas.openxmlformats.org/officeDocument/2006/relationships/slide" Target="slide40.xml"/><Relationship Id="rId3" Type="http://schemas.openxmlformats.org/officeDocument/2006/relationships/slide" Target="slide22.xml"/><Relationship Id="rId7" Type="http://schemas.openxmlformats.org/officeDocument/2006/relationships/slide" Target="slide23.xml"/><Relationship Id="rId12" Type="http://schemas.openxmlformats.org/officeDocument/2006/relationships/slide" Target="slide3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Relationship Id="rId6" Type="http://schemas.openxmlformats.org/officeDocument/2006/relationships/slide" Target="slide30.xml"/><Relationship Id="rId11" Type="http://schemas.openxmlformats.org/officeDocument/2006/relationships/slide" Target="slide36.xml"/><Relationship Id="rId5" Type="http://schemas.openxmlformats.org/officeDocument/2006/relationships/slide" Target="slide29.xml"/><Relationship Id="rId10" Type="http://schemas.openxmlformats.org/officeDocument/2006/relationships/slide" Target="slide34.xml"/><Relationship Id="rId4" Type="http://schemas.openxmlformats.org/officeDocument/2006/relationships/slide" Target="slide27.xml"/><Relationship Id="rId9" Type="http://schemas.openxmlformats.org/officeDocument/2006/relationships/slide" Target="slide31.xml"/><Relationship Id="rId14" Type="http://schemas.openxmlformats.org/officeDocument/2006/relationships/slide" Target="slide4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/>
        </p:nvCxnSpPr>
        <p:spPr>
          <a:xfrm>
            <a:off x="0" y="2708920"/>
            <a:ext cx="523190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0" y="3005663"/>
            <a:ext cx="12192000" cy="98406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407368" y="3082195"/>
            <a:ext cx="113772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CN" altLang="en-US" sz="4800" b="1" kern="0" dirty="0">
                <a:solidFill>
                  <a:schemeClr val="bg1"/>
                </a:solidFill>
                <a:latin typeface="Verdana" panose="020B0604030504040204"/>
                <a:ea typeface="微软雅黑" panose="020B0503020204020204" pitchFamily="34" charset="-122"/>
              </a:rPr>
              <a:t>昼夜长短的变化</a:t>
            </a:r>
          </a:p>
        </p:txBody>
      </p:sp>
      <p:sp>
        <p:nvSpPr>
          <p:cNvPr id="6" name="矩形 5"/>
          <p:cNvSpPr/>
          <p:nvPr/>
        </p:nvSpPr>
        <p:spPr>
          <a:xfrm>
            <a:off x="5375920" y="2420888"/>
            <a:ext cx="144016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CN" altLang="zh-CN" sz="3200" b="1" kern="0" dirty="0" smtClean="0">
                <a:solidFill>
                  <a:srgbClr val="1C4885"/>
                </a:solidFill>
                <a:latin typeface="Verdana" panose="020B0604030504040204"/>
                <a:ea typeface="微软雅黑" panose="020B0503020204020204" pitchFamily="34" charset="-122"/>
              </a:rPr>
              <a:t>考点</a:t>
            </a:r>
            <a:r>
              <a:rPr lang="zh-CN" altLang="en-US" sz="3200" b="1" kern="0" dirty="0" smtClean="0">
                <a:solidFill>
                  <a:srgbClr val="1C4885"/>
                </a:solidFill>
                <a:latin typeface="Verdana" panose="020B0604030504040204"/>
                <a:ea typeface="微软雅黑" panose="020B0503020204020204" pitchFamily="34" charset="-122"/>
              </a:rPr>
              <a:t>三</a:t>
            </a:r>
            <a:endParaRPr lang="zh-CN" altLang="en-US" sz="3200" b="1" kern="0" dirty="0">
              <a:solidFill>
                <a:srgbClr val="1C4885"/>
              </a:solidFill>
              <a:latin typeface="Verdana" panose="020B0604030504040204"/>
              <a:ea typeface="微软雅黑" panose="020B0503020204020204" pitchFamily="34" charset="-122"/>
            </a:endParaRPr>
          </a:p>
        </p:txBody>
      </p:sp>
      <p:cxnSp>
        <p:nvCxnSpPr>
          <p:cNvPr id="7" name="直接连接符 6"/>
          <p:cNvCxnSpPr/>
          <p:nvPr/>
        </p:nvCxnSpPr>
        <p:spPr>
          <a:xfrm>
            <a:off x="6960096" y="2708920"/>
            <a:ext cx="523190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6687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390000" y="1037635"/>
            <a:ext cx="7506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indent="7200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Courier New" panose="02070309020205020404" pitchFamily="49" charset="0"/>
              </a:rPr>
              <a:t>(2018·</a:t>
            </a:r>
            <a:r>
              <a:rPr lang="zh-CN" altLang="zh-CN" sz="28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Times New Roman" panose="02020603050405020304" pitchFamily="18" charset="0"/>
              </a:rPr>
              <a:t>海南地理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右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图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示意海南岛的位置。读图，完成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～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题。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409285" y="592668"/>
            <a:ext cx="11256212" cy="1611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矩形 17"/>
          <p:cNvSpPr/>
          <p:nvPr/>
        </p:nvSpPr>
        <p:spPr>
          <a:xfrm>
            <a:off x="983432" y="223757"/>
            <a:ext cx="66967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219140">
              <a:defRPr/>
            </a:pPr>
            <a:r>
              <a:rPr lang="zh-CN" altLang="en-US" sz="2800" b="1" kern="100" dirty="0" smtClean="0">
                <a:solidFill>
                  <a:prstClr val="black"/>
                </a:solidFill>
                <a:latin typeface="Times New Roman" panose="02020603050405020304"/>
                <a:cs typeface="Times New Roman" panose="02020603050405020304"/>
              </a:rPr>
              <a:t>真题溯源</a:t>
            </a:r>
            <a:endParaRPr lang="zh-CN" altLang="zh-CN" sz="2800" b="1" kern="100" dirty="0">
              <a:solidFill>
                <a:prstClr val="black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9505056" y="395372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高考探秘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有的放矢</a:t>
            </a:r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20" name="肘形连接符 19"/>
          <p:cNvCxnSpPr/>
          <p:nvPr/>
        </p:nvCxnSpPr>
        <p:spPr>
          <a:xfrm rot="10800000" flipH="1" flipV="1">
            <a:off x="612766" y="439864"/>
            <a:ext cx="11062414" cy="324839"/>
          </a:xfrm>
          <a:prstGeom prst="bentConnector3">
            <a:avLst>
              <a:gd name="adj1" fmla="val -1893"/>
            </a:avLst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流程图: 离页连接符 20"/>
          <p:cNvSpPr/>
          <p:nvPr/>
        </p:nvSpPr>
        <p:spPr>
          <a:xfrm>
            <a:off x="624802" y="350729"/>
            <a:ext cx="189621" cy="333731"/>
          </a:xfrm>
          <a:prstGeom prst="flowChartOffpageConnector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pic>
        <p:nvPicPr>
          <p:cNvPr id="15362" name="Picture 2" descr="X9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216" y="1196752"/>
            <a:ext cx="3541934" cy="3455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390000" y="2373223"/>
            <a:ext cx="7506200" cy="26034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月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日，当海口正午时，地球上进入新年的区域面积与地球总面积的比例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等于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1/2  	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		B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多于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1/2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少于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2/3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等于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2/3  	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		D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多于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2/3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146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390000" y="1222530"/>
            <a:ext cx="11412000" cy="1957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月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日，与海口相比，三亚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白昼更长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	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	B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正午太阳更低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日出方位更偏南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	D.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正午时刻更早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5" name="Picture 2" descr="X9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0216" y="1196752"/>
            <a:ext cx="3541934" cy="3455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2887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335360" y="514852"/>
            <a:ext cx="23391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【</a:t>
            </a: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情境来源</a:t>
            </a:r>
            <a:r>
              <a:rPr lang="en-US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】</a:t>
            </a:r>
            <a:endParaRPr lang="zh-CN" altLang="en-US" sz="2800" kern="100" dirty="0">
              <a:solidFill>
                <a:srgbClr val="0000FF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479376" y="1038072"/>
            <a:ext cx="11394632" cy="1310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本题组以海南岛位置图为基本素材，要求考生从图中提取有用信息，并结合所学知识回答相关地球运动问题。</a:t>
            </a:r>
            <a:endParaRPr lang="zh-CN" altLang="zh-CN" sz="280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35360" y="2530996"/>
            <a:ext cx="23391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【</a:t>
            </a: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知识载体</a:t>
            </a:r>
            <a:r>
              <a:rPr lang="en-US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】</a:t>
            </a:r>
            <a:endParaRPr lang="zh-CN" altLang="en-US" sz="2800" kern="100" dirty="0">
              <a:solidFill>
                <a:srgbClr val="0000FF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479376" y="3024094"/>
            <a:ext cx="11394632" cy="664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地方时、区时的划分；昼夜长短的变化规律。</a:t>
            </a:r>
            <a:endParaRPr lang="zh-CN" altLang="zh-CN" sz="280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35360" y="3756953"/>
            <a:ext cx="26981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【</a:t>
            </a:r>
            <a:r>
              <a:rPr lang="zh-CN" altLang="zh-CN" sz="2800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能力</a:t>
            </a:r>
            <a:r>
              <a:rPr lang="zh-CN" altLang="en-US" sz="2800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与素养</a:t>
            </a:r>
            <a:r>
              <a:rPr lang="en-US" altLang="zh-CN" sz="2800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】</a:t>
            </a:r>
            <a:endParaRPr lang="zh-CN" altLang="en-US" sz="2800" kern="100" dirty="0">
              <a:solidFill>
                <a:srgbClr val="0000FF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0" name="矩形 9"/>
          <p:cNvSpPr>
            <a:spLocks noChangeArrowheads="1"/>
          </p:cNvSpPr>
          <p:nvPr/>
        </p:nvSpPr>
        <p:spPr bwMode="auto">
          <a:xfrm>
            <a:off x="479376" y="4280173"/>
            <a:ext cx="11394632" cy="13108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本组试题旨在考查考生对地理基础知识、基本原理的掌握程度，以及分析并解决地理问题的能力，考查了区域认知、综合思维的核心素养。</a:t>
            </a:r>
            <a:endParaRPr lang="zh-CN" altLang="zh-CN" sz="280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92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309960" y="479988"/>
            <a:ext cx="85943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2800" kern="10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【</a:t>
            </a:r>
            <a:r>
              <a:rPr lang="zh-CN" altLang="zh-CN" sz="2800" kern="10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解题过程</a:t>
            </a:r>
            <a:r>
              <a:rPr lang="en-US" altLang="zh-CN" sz="2800" kern="100" smtClean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】</a:t>
            </a:r>
            <a:endParaRPr lang="zh-CN" altLang="en-US" sz="2800" kern="100" dirty="0">
              <a:solidFill>
                <a:srgbClr val="0000FF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309960" y="5570656"/>
            <a:ext cx="859435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答案　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___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775520" y="5711913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</a:t>
            </a:r>
            <a:endParaRPr lang="zh-CN" altLang="en-US" dirty="0">
              <a:solidFill>
                <a:srgbClr val="C00000"/>
              </a:solidFill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2912735" y="5697428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</a:t>
            </a:r>
            <a:endParaRPr lang="zh-CN" altLang="en-US" dirty="0">
              <a:solidFill>
                <a:srgbClr val="C00000"/>
              </a:solidFill>
            </a:endParaRPr>
          </a:p>
        </p:txBody>
      </p:sp>
      <p:graphicFrame>
        <p:nvGraphicFramePr>
          <p:cNvPr id="5" name="表格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366742"/>
              </p:ext>
            </p:extLst>
          </p:nvPr>
        </p:nvGraphicFramePr>
        <p:xfrm>
          <a:off x="551384" y="1124744"/>
          <a:ext cx="11161240" cy="4458977"/>
        </p:xfrm>
        <a:graphic>
          <a:graphicData uri="http://schemas.openxmlformats.org/drawingml/2006/table">
            <a:tbl>
              <a:tblPr/>
              <a:tblGrid>
                <a:gridCol w="785017"/>
                <a:gridCol w="10376223"/>
              </a:tblGrid>
              <a:tr h="1692491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第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题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当海口正午时，即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110°E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约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为</a:t>
                      </a:r>
                      <a:r>
                        <a:rPr lang="en-US" sz="2800" u="sng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               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，此时</a:t>
                      </a:r>
                      <a:r>
                        <a:rPr lang="en-US" sz="2800" u="sng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             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约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为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00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，进入新年的区域面积约为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70°W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向</a:t>
                      </a:r>
                      <a:r>
                        <a:rPr lang="en-US" altLang="zh-CN" sz="2800" u="sng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至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180°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，占全球总面积的比例超过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2/3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，选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D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。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87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第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题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月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日为北半球冬半年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秋分日至次年春分日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)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，此时太阳直射点位于赤道与南回归线之间，北半球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昼</a:t>
                      </a:r>
                      <a:r>
                        <a:rPr lang="en-US" altLang="zh-CN" sz="2800" u="sng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       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夜</a:t>
                      </a:r>
                      <a:r>
                        <a:rPr lang="en-US" altLang="zh-CN" sz="2800" u="sng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且纬度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越</a:t>
                      </a:r>
                      <a:r>
                        <a:rPr lang="en-US" altLang="zh-CN" sz="2800" u="sng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昼越短。从图中可看出，三亚纬度较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海口</a:t>
                      </a:r>
                      <a:r>
                        <a:rPr lang="en-US" altLang="zh-CN" sz="2800" u="sng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故三亚白昼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更</a:t>
                      </a:r>
                      <a:r>
                        <a:rPr lang="en-US" altLang="zh-CN" sz="2800" u="sng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      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选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A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。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矩形 13"/>
          <p:cNvSpPr/>
          <p:nvPr/>
        </p:nvSpPr>
        <p:spPr>
          <a:xfrm>
            <a:off x="6058252" y="1230546"/>
            <a:ext cx="1261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12</a:t>
            </a:r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：</a:t>
            </a:r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00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8443689" y="1230546"/>
            <a:ext cx="12410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70°W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800780" y="1844824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东</a:t>
            </a:r>
          </a:p>
        </p:txBody>
      </p:sp>
      <p:sp>
        <p:nvSpPr>
          <p:cNvPr id="20" name="矩形 19"/>
          <p:cNvSpPr/>
          <p:nvPr/>
        </p:nvSpPr>
        <p:spPr>
          <a:xfrm>
            <a:off x="6723102" y="4101227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短</a:t>
            </a:r>
          </a:p>
        </p:txBody>
      </p:sp>
      <p:sp>
        <p:nvSpPr>
          <p:cNvPr id="22" name="矩形 21"/>
          <p:cNvSpPr/>
          <p:nvPr/>
        </p:nvSpPr>
        <p:spPr>
          <a:xfrm>
            <a:off x="7680176" y="4098945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长</a:t>
            </a:r>
          </a:p>
        </p:txBody>
      </p:sp>
      <p:sp>
        <p:nvSpPr>
          <p:cNvPr id="24" name="矩形 23"/>
          <p:cNvSpPr/>
          <p:nvPr/>
        </p:nvSpPr>
        <p:spPr>
          <a:xfrm>
            <a:off x="10013007" y="4098945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高</a:t>
            </a:r>
          </a:p>
        </p:txBody>
      </p:sp>
      <p:sp>
        <p:nvSpPr>
          <p:cNvPr id="26" name="矩形 25"/>
          <p:cNvSpPr/>
          <p:nvPr/>
        </p:nvSpPr>
        <p:spPr>
          <a:xfrm>
            <a:off x="7024687" y="4715505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低</a:t>
            </a:r>
          </a:p>
        </p:txBody>
      </p:sp>
      <p:sp>
        <p:nvSpPr>
          <p:cNvPr id="28" name="矩形 27"/>
          <p:cNvSpPr/>
          <p:nvPr/>
        </p:nvSpPr>
        <p:spPr>
          <a:xfrm>
            <a:off x="9984432" y="4725030"/>
            <a:ext cx="543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长</a:t>
            </a:r>
          </a:p>
        </p:txBody>
      </p:sp>
    </p:spTree>
    <p:extLst>
      <p:ext uri="{BB962C8B-B14F-4D97-AF65-F5344CB8AC3E}">
        <p14:creationId xmlns:p14="http://schemas.microsoft.com/office/powerpoint/2010/main" val="3047659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4" grpId="0"/>
      <p:bldP spid="16" grpId="0"/>
      <p:bldP spid="18" grpId="0"/>
      <p:bldP spid="20" grpId="0"/>
      <p:bldP spid="22" grpId="0"/>
      <p:bldP spid="24" grpId="0"/>
      <p:bldP spid="26" grpId="0"/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390000" y="3068960"/>
            <a:ext cx="1128518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若四地中仅有一地位于北半球，则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图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的日期是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月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日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	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		B.6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月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日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C.9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月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日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	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		D.12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月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日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390000" y="1109643"/>
            <a:ext cx="606604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indent="7200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Courier New" panose="02070309020205020404" pitchFamily="49" charset="0"/>
              </a:rPr>
              <a:t>(2021·</a:t>
            </a:r>
            <a:r>
              <a:rPr lang="zh-CN" altLang="zh-CN" sz="28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Times New Roman" panose="02020603050405020304" pitchFamily="18" charset="0"/>
              </a:rPr>
              <a:t>江苏扬州模拟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楷体_GB2312" panose="0201060903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en-US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右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图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表示一年中某时段，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①②③④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四个地点昼长的变化现象。读图完成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～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题。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4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25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cxnSp>
        <p:nvCxnSpPr>
          <p:cNvPr id="20" name="肘形连接符 19"/>
          <p:cNvCxnSpPr/>
          <p:nvPr/>
        </p:nvCxnSpPr>
        <p:spPr>
          <a:xfrm rot="10800000" flipH="1" flipV="1">
            <a:off x="612766" y="439864"/>
            <a:ext cx="11062414" cy="324839"/>
          </a:xfrm>
          <a:prstGeom prst="bentConnector3">
            <a:avLst>
              <a:gd name="adj1" fmla="val -1893"/>
            </a:avLst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矩形 21"/>
          <p:cNvSpPr/>
          <p:nvPr/>
        </p:nvSpPr>
        <p:spPr>
          <a:xfrm>
            <a:off x="409285" y="592668"/>
            <a:ext cx="11256212" cy="1611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矩形 22"/>
          <p:cNvSpPr/>
          <p:nvPr/>
        </p:nvSpPr>
        <p:spPr>
          <a:xfrm>
            <a:off x="983432" y="223757"/>
            <a:ext cx="66967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40">
              <a:lnSpc>
                <a:spcPct val="100000"/>
              </a:lnSpc>
              <a:spcBef>
                <a:spcPts val="0"/>
              </a:spcBef>
              <a:defRPr/>
            </a:pPr>
            <a:r>
              <a:rPr lang="zh-CN" altLang="en-US" sz="2800" b="1" kern="100" dirty="0">
                <a:latin typeface="Times New Roman" panose="02020603050405020304"/>
                <a:cs typeface="Times New Roman" panose="02020603050405020304"/>
              </a:rPr>
              <a:t>跟踪训练</a:t>
            </a:r>
            <a:endParaRPr lang="zh-CN" altLang="zh-CN" sz="2800" b="1" kern="100" dirty="0"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9505056" y="395372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学以致用　夯基拔高</a:t>
            </a:r>
          </a:p>
        </p:txBody>
      </p:sp>
      <p:sp>
        <p:nvSpPr>
          <p:cNvPr id="29" name="流程图: 离页连接符 28"/>
          <p:cNvSpPr/>
          <p:nvPr/>
        </p:nvSpPr>
        <p:spPr>
          <a:xfrm>
            <a:off x="624802" y="350729"/>
            <a:ext cx="189621" cy="333731"/>
          </a:xfrm>
          <a:prstGeom prst="flowChartOffpageConnector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17" name="TextBox 19"/>
          <p:cNvSpPr txBox="1"/>
          <p:nvPr/>
        </p:nvSpPr>
        <p:spPr>
          <a:xfrm>
            <a:off x="3882802" y="5033759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</a:p>
        </p:txBody>
      </p:sp>
      <p:sp>
        <p:nvSpPr>
          <p:cNvPr id="19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6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pic>
        <p:nvPicPr>
          <p:cNvPr id="19458" name="Picture 2" descr="X9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7353" y="1416397"/>
            <a:ext cx="5259359" cy="376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4160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25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390000" y="1049185"/>
            <a:ext cx="6066040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读图可知，四地中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③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位于赤道，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①②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变化规律一致，位于同一半球，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④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与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①②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变化规律不一致，位于另一半球。所以若四地中仅有一地位于北半球应为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④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地，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日期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④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地昼长最短，应为北半球冬至日，日期为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月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日，选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0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1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pic>
        <p:nvPicPr>
          <p:cNvPr id="8" name="Picture 2" descr="X9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2641" y="1077760"/>
            <a:ext cx="5259359" cy="376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8718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2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390000" y="1240500"/>
            <a:ext cx="11322624" cy="30242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zh-CN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若</a:t>
            </a:r>
            <a:r>
              <a:rPr lang="en-US" altLang="zh-CN" sz="26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②</a:t>
            </a:r>
            <a:r>
              <a:rPr lang="zh-CN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地位于北半球，下列说法正确的是</a:t>
            </a:r>
            <a:endParaRPr lang="zh-CN" altLang="zh-CN" sz="26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四地纬度由高到低依次是</a:t>
            </a:r>
            <a:r>
              <a:rPr lang="en-US" altLang="zh-CN" sz="26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①②③④</a:t>
            </a:r>
            <a:endParaRPr lang="zh-CN" altLang="zh-CN" sz="26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B.MN</a:t>
            </a:r>
            <a:r>
              <a:rPr lang="zh-CN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时段</a:t>
            </a:r>
            <a:r>
              <a:rPr lang="en-US" altLang="zh-CN" sz="26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①②</a:t>
            </a:r>
            <a:r>
              <a:rPr lang="zh-CN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地日出东南，</a:t>
            </a:r>
            <a:r>
              <a:rPr lang="en-US" altLang="zh-CN" sz="26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③④</a:t>
            </a:r>
            <a:r>
              <a:rPr lang="zh-CN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地日出东北</a:t>
            </a:r>
            <a:endParaRPr lang="zh-CN" altLang="zh-CN" sz="26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C.MP</a:t>
            </a:r>
            <a:r>
              <a:rPr lang="zh-CN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时段</a:t>
            </a:r>
            <a:r>
              <a:rPr lang="en-US" altLang="zh-CN" sz="26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③</a:t>
            </a:r>
            <a:r>
              <a:rPr lang="zh-CN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地正午太阳高度先减小后增大</a:t>
            </a:r>
            <a:endParaRPr lang="zh-CN" altLang="zh-CN" sz="26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D.NP</a:t>
            </a:r>
            <a:r>
              <a:rPr lang="zh-CN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时段</a:t>
            </a:r>
            <a:r>
              <a:rPr lang="en-US" altLang="zh-CN" sz="26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④</a:t>
            </a:r>
            <a:r>
              <a:rPr lang="zh-CN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地昼长渐长并将出现极昼现象</a:t>
            </a:r>
            <a:endParaRPr lang="zh-CN" altLang="zh-CN" sz="26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3" name="TextBox 19"/>
          <p:cNvSpPr txBox="1"/>
          <p:nvPr/>
        </p:nvSpPr>
        <p:spPr>
          <a:xfrm>
            <a:off x="229444" y="3039901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</a:p>
        </p:txBody>
      </p:sp>
      <p:sp>
        <p:nvSpPr>
          <p:cNvPr id="17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8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pic>
        <p:nvPicPr>
          <p:cNvPr id="12" name="Picture 2" descr="X9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072" y="1176734"/>
            <a:ext cx="5259359" cy="3764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0335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2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390000" y="188640"/>
            <a:ext cx="11322624" cy="625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zh-CN" altLang="zh-CN" sz="26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结合上题分析，若</a:t>
            </a:r>
            <a:r>
              <a:rPr lang="en-US" altLang="zh-CN" sz="26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②</a:t>
            </a:r>
            <a:r>
              <a:rPr lang="zh-CN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地位于</a:t>
            </a:r>
            <a:r>
              <a:rPr lang="zh-CN" altLang="zh-CN" sz="26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北半球，</a:t>
            </a:r>
            <a:endParaRPr lang="en-US" altLang="zh-CN" sz="2600" kern="100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zh-CN" altLang="zh-CN" sz="26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则</a:t>
            </a:r>
            <a:r>
              <a:rPr lang="en-US" altLang="zh-CN" sz="26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①</a:t>
            </a:r>
            <a:r>
              <a:rPr lang="zh-CN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地位于北半球，</a:t>
            </a:r>
            <a:r>
              <a:rPr lang="en-US" altLang="zh-CN" sz="26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③</a:t>
            </a:r>
            <a:r>
              <a:rPr lang="zh-CN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地</a:t>
            </a:r>
            <a:r>
              <a:rPr lang="zh-CN" altLang="zh-CN" sz="26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位于赤道</a:t>
            </a:r>
            <a:r>
              <a:rPr lang="zh-CN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6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④</a:t>
            </a:r>
            <a:r>
              <a:rPr lang="zh-CN" altLang="zh-CN" sz="26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地</a:t>
            </a:r>
            <a:endParaRPr lang="en-US" altLang="zh-CN" sz="2600" kern="100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zh-CN" altLang="zh-CN" sz="26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位于</a:t>
            </a:r>
            <a:r>
              <a:rPr lang="zh-CN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南半球，</a:t>
            </a:r>
            <a:r>
              <a:rPr lang="en-US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M</a:t>
            </a:r>
            <a:r>
              <a:rPr lang="zh-CN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表示</a:t>
            </a:r>
            <a:r>
              <a:rPr lang="zh-CN" altLang="zh-CN" sz="26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北半球</a:t>
            </a:r>
            <a:r>
              <a:rPr lang="zh-CN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的春分，</a:t>
            </a:r>
            <a:r>
              <a:rPr lang="en-US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sz="26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表</a:t>
            </a:r>
            <a:endParaRPr lang="en-US" altLang="zh-CN" sz="2600" kern="100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zh-CN" altLang="zh-CN" sz="26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示</a:t>
            </a:r>
            <a:r>
              <a:rPr lang="zh-CN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北半球的夏至。</a:t>
            </a:r>
            <a:r>
              <a:rPr lang="zh-CN" altLang="zh-CN" sz="26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纬度</a:t>
            </a:r>
            <a:r>
              <a:rPr lang="zh-CN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越低，昼长的</a:t>
            </a:r>
            <a:r>
              <a:rPr lang="zh-CN" altLang="zh-CN" sz="26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变化</a:t>
            </a:r>
            <a:endParaRPr lang="en-US" altLang="zh-CN" sz="2600" kern="100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zh-CN" altLang="zh-CN" sz="26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幅度</a:t>
            </a:r>
            <a:r>
              <a:rPr lang="zh-CN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越小，</a:t>
            </a:r>
            <a:r>
              <a:rPr lang="zh-CN" altLang="zh-CN" sz="26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所以</a:t>
            </a:r>
            <a:r>
              <a:rPr lang="zh-CN" altLang="zh-CN" sz="2600" kern="100" spc="-2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四</a:t>
            </a:r>
            <a:r>
              <a:rPr lang="zh-CN" altLang="zh-CN" sz="2600" kern="100" spc="-2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地纬度由高到低依次是</a:t>
            </a:r>
            <a:r>
              <a:rPr lang="en-US" altLang="zh-CN" sz="2600" kern="100" spc="-200" dirty="0" smtClean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①</a:t>
            </a: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600" kern="100" spc="-200" dirty="0" smtClean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④②③</a:t>
            </a:r>
            <a:r>
              <a:rPr lang="zh-CN" altLang="zh-CN" sz="2600" kern="100" spc="-2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en-US" altLang="zh-CN" sz="2600" kern="100" spc="-2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zh-CN" altLang="zh-CN" sz="2600" kern="100" spc="-2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错</a:t>
            </a:r>
            <a:r>
              <a:rPr lang="zh-CN" altLang="zh-CN" sz="26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；</a:t>
            </a:r>
            <a:endParaRPr lang="en-US" altLang="zh-CN" sz="2600" kern="100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6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MN</a:t>
            </a:r>
            <a:r>
              <a:rPr lang="zh-CN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时段太阳直射北半球，</a:t>
            </a:r>
            <a:r>
              <a:rPr lang="en-US" altLang="zh-CN" sz="26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①②③④</a:t>
            </a:r>
            <a:r>
              <a:rPr lang="zh-CN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日出方位都是东北，</a:t>
            </a:r>
            <a:r>
              <a:rPr lang="en-US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zh-CN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错</a:t>
            </a:r>
            <a:r>
              <a:rPr lang="zh-CN" altLang="zh-CN" sz="26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；</a:t>
            </a:r>
            <a:endParaRPr lang="en-US" altLang="zh-CN" sz="2600" kern="100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6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MP</a:t>
            </a:r>
            <a:r>
              <a:rPr lang="zh-CN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时段太阳直射点从赤道向北移动到北回归线，再向南移动，赤道地区的正午太阳高度先减小后增大，</a:t>
            </a:r>
            <a:r>
              <a:rPr lang="en-US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zh-CN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正确</a:t>
            </a:r>
            <a:r>
              <a:rPr lang="zh-CN" altLang="zh-CN" sz="26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；</a:t>
            </a:r>
            <a:endParaRPr lang="en-US" altLang="zh-CN" sz="2600" kern="100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6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NP</a:t>
            </a:r>
            <a:r>
              <a:rPr lang="zh-CN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时段太阳直射点从北回归线向南移动，</a:t>
            </a:r>
            <a:r>
              <a:rPr lang="en-US" altLang="zh-CN" sz="26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④</a:t>
            </a:r>
            <a:r>
              <a:rPr lang="zh-CN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位于南半球，昼短夜长且昼长渐长，但是不会出现极昼现象，</a:t>
            </a:r>
            <a:r>
              <a:rPr lang="en-US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zh-CN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错。选</a:t>
            </a:r>
            <a:r>
              <a:rPr lang="en-US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zh-CN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zh-CN" sz="26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7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8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pic>
        <p:nvPicPr>
          <p:cNvPr id="12" name="Picture 2" descr="X97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6803" y="61565"/>
            <a:ext cx="4733896" cy="3388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33110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>
            <a:spLocks noChangeArrowheads="1"/>
          </p:cNvSpPr>
          <p:nvPr/>
        </p:nvSpPr>
        <p:spPr bwMode="auto">
          <a:xfrm>
            <a:off x="390000" y="1831901"/>
            <a:ext cx="11322624" cy="1957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图示节气判断正确的是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甲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—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春分日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	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	B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乙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—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夏至日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丙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—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秋分日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	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	D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丁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—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冬至日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2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390000" y="476672"/>
            <a:ext cx="6570096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indent="720000" algn="just">
              <a:lnSpc>
                <a:spcPct val="150000"/>
              </a:lnSpc>
              <a:spcAft>
                <a:spcPts val="0"/>
              </a:spcAft>
            </a:pPr>
            <a:r>
              <a:rPr lang="zh-CN" altLang="en-US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右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图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示意北半球极昼面积的变化状况。据此完成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～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题。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3" name="TextBox 19"/>
          <p:cNvSpPr txBox="1"/>
          <p:nvPr/>
        </p:nvSpPr>
        <p:spPr>
          <a:xfrm>
            <a:off x="216293" y="2519189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</a:p>
        </p:txBody>
      </p:sp>
      <p:sp>
        <p:nvSpPr>
          <p:cNvPr id="16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srgbClr val="0000FF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7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pic>
        <p:nvPicPr>
          <p:cNvPr id="20482" name="Picture 2" descr="X98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6392" y="364769"/>
            <a:ext cx="4982256" cy="3084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390000" y="4162959"/>
            <a:ext cx="11322624" cy="193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结合所学知识可知，春、秋分日太阳直射赤道，北半球极昼面积为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；夏至日太阳直射北回归线，北半球极昼面积最大。读图可知，丙对应夏至，那么甲对应春分。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6816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2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0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2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390000" y="620688"/>
            <a:ext cx="11322624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spc="-12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4.</a:t>
            </a:r>
            <a:r>
              <a:rPr lang="zh-CN" altLang="zh-CN" sz="2800" kern="100" spc="-12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符合</a:t>
            </a:r>
            <a:r>
              <a:rPr lang="en-US" altLang="zh-CN" sz="2800" kern="100" spc="-12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①②</a:t>
            </a:r>
            <a:r>
              <a:rPr lang="zh-CN" altLang="zh-CN" sz="2800" kern="100" spc="-12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连线处</a:t>
            </a:r>
            <a:r>
              <a:rPr lang="en-US" altLang="zh-CN" sz="2800" kern="100" spc="-12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4.</a:t>
            </a:r>
            <a:r>
              <a:rPr lang="zh-CN" altLang="zh-CN" sz="2800" kern="100" spc="-12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下列时段，海口</a:t>
            </a:r>
            <a:r>
              <a:rPr lang="en-US" altLang="zh-CN" sz="2800" kern="100" spc="-12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(20°N)</a:t>
            </a:r>
            <a:r>
              <a:rPr lang="zh-CN" altLang="zh-CN" sz="2800" kern="100" spc="-12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正午太阳高度先变大再变小的是</a:t>
            </a:r>
            <a:endParaRPr lang="zh-CN" altLang="zh-CN" sz="2800" kern="100" spc="-12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甲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→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乙　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②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乙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→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丙　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③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丙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→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丁　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④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丁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→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戊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①②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		B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en-US" altLang="zh-CN" sz="2800" kern="10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②③  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①④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		D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③④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河流断面的剖面是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3" name="TextBox 19"/>
          <p:cNvSpPr txBox="1"/>
          <p:nvPr/>
        </p:nvSpPr>
        <p:spPr>
          <a:xfrm>
            <a:off x="2952253" y="1924090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</a:p>
        </p:txBody>
      </p:sp>
      <p:pic>
        <p:nvPicPr>
          <p:cNvPr id="15" name="Picture 2" descr="X98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944" y="1991354"/>
            <a:ext cx="4982256" cy="3084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5576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390000" y="908720"/>
            <a:ext cx="11412000" cy="3354740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一、昼夜长短与昼弧、夜弧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昼夜长短反映日照时间的长短。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昼弧和夜弧：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晨昏线把所经过的纬线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分割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成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两部分，位于昼半球的部分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叫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，位于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夜半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球的部分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叫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，如</a:t>
            </a:r>
            <a:r>
              <a:rPr lang="zh-CN" altLang="en-US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右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图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：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cxnSp>
        <p:nvCxnSpPr>
          <p:cNvPr id="18" name="肘形连接符 17"/>
          <p:cNvCxnSpPr/>
          <p:nvPr/>
        </p:nvCxnSpPr>
        <p:spPr>
          <a:xfrm rot="10800000" flipH="1" flipV="1">
            <a:off x="612766" y="332739"/>
            <a:ext cx="11062414" cy="324839"/>
          </a:xfrm>
          <a:prstGeom prst="bentConnector3">
            <a:avLst>
              <a:gd name="adj1" fmla="val -1893"/>
            </a:avLst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矩形 23"/>
          <p:cNvSpPr/>
          <p:nvPr/>
        </p:nvSpPr>
        <p:spPr>
          <a:xfrm>
            <a:off x="409285" y="485543"/>
            <a:ext cx="11256212" cy="1611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983432" y="116632"/>
            <a:ext cx="66967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219140">
              <a:defRPr/>
            </a:pPr>
            <a:r>
              <a:rPr lang="zh-CN" altLang="en-US" sz="2800" b="1" kern="100" dirty="0">
                <a:solidFill>
                  <a:prstClr val="black"/>
                </a:solidFill>
                <a:latin typeface="Times New Roman" panose="02020603050405020304"/>
                <a:cs typeface="Times New Roman" panose="02020603050405020304"/>
              </a:rPr>
              <a:t>知识梳理</a:t>
            </a:r>
            <a:endParaRPr lang="zh-CN" altLang="zh-CN" sz="2600" kern="100" dirty="0">
              <a:solidFill>
                <a:prstClr val="black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26" name="矩形 25"/>
          <p:cNvSpPr/>
          <p:nvPr/>
        </p:nvSpPr>
        <p:spPr>
          <a:xfrm>
            <a:off x="9505056" y="288247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zh-CN" altLang="en-US" dirty="0">
                <a:solidFill>
                  <a:prstClr val="black">
                    <a:lumMod val="50000"/>
                    <a:lumOff val="50000"/>
                  </a:prstClr>
                </a:solidFill>
              </a:rPr>
              <a:t>知识回顾　理清教材</a:t>
            </a:r>
          </a:p>
        </p:txBody>
      </p:sp>
      <p:sp>
        <p:nvSpPr>
          <p:cNvPr id="27" name="流程图: 离页连接符 26"/>
          <p:cNvSpPr/>
          <p:nvPr/>
        </p:nvSpPr>
        <p:spPr>
          <a:xfrm>
            <a:off x="624802" y="243604"/>
            <a:ext cx="189621" cy="333731"/>
          </a:xfrm>
          <a:prstGeom prst="flowChartOffpageConnector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pic>
        <p:nvPicPr>
          <p:cNvPr id="9218" name="Picture 2" descr="X9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7119" y="842431"/>
            <a:ext cx="4031101" cy="35575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5481221" y="2987313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昼弧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999656" y="3616449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夜弧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372632" y="4221088"/>
            <a:ext cx="11412000" cy="69523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3.</a:t>
            </a:r>
            <a:r>
              <a:rPr lang="zh-CN" altLang="zh-CN" sz="2800" b="1" kern="10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特点</a:t>
            </a:r>
            <a:endParaRPr lang="zh-CN" altLang="zh-CN" sz="280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9219" name="Picture 3" descr="x92拆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640" y="4509120"/>
            <a:ext cx="6046497" cy="21734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矩形 5"/>
          <p:cNvSpPr/>
          <p:nvPr/>
        </p:nvSpPr>
        <p:spPr>
          <a:xfrm>
            <a:off x="6672064" y="4672186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昼长夜短</a:t>
            </a:r>
          </a:p>
        </p:txBody>
      </p:sp>
      <p:sp>
        <p:nvSpPr>
          <p:cNvPr id="17" name="矩形 16"/>
          <p:cNvSpPr/>
          <p:nvPr/>
        </p:nvSpPr>
        <p:spPr>
          <a:xfrm>
            <a:off x="6672064" y="5354052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昼</a:t>
            </a:r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短</a:t>
            </a:r>
            <a:r>
              <a:rPr lang="zh-CN" altLang="en-US" sz="2800" kern="100" dirty="0" smtClean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夜长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1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27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10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2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11" name="矩形 10"/>
          <p:cNvSpPr>
            <a:spLocks noChangeArrowheads="1"/>
          </p:cNvSpPr>
          <p:nvPr/>
        </p:nvSpPr>
        <p:spPr bwMode="auto">
          <a:xfrm>
            <a:off x="390000" y="404664"/>
            <a:ext cx="6282064" cy="549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读图可知，丙对应夏至，太阳直射北回归线，甲对应春分日，太阳直射赤道，则乙、丁对应太阳直射</a:t>
            </a:r>
            <a:r>
              <a:rPr lang="en-US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11.7°</a:t>
            </a:r>
            <a:r>
              <a:rPr lang="zh-CN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附近。当太阳直射点从乙移动到</a:t>
            </a:r>
            <a:r>
              <a:rPr lang="en-US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20°N</a:t>
            </a:r>
            <a:r>
              <a:rPr lang="zh-CN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时，海口正午太阳高度变大，当继续向北移动到丙时，海口正午太阳高度变小。当太阳直射点从丙向南移动到</a:t>
            </a:r>
            <a:r>
              <a:rPr lang="en-US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20°N</a:t>
            </a:r>
            <a:r>
              <a:rPr lang="zh-CN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时，海口正午太阳高度变大，继续向南移动到丁时，海口正午太阳高度变小，故</a:t>
            </a:r>
            <a:r>
              <a:rPr lang="en-US" altLang="zh-CN" sz="26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②③</a:t>
            </a:r>
            <a:r>
              <a:rPr lang="zh-CN" altLang="zh-CN" sz="26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正确。</a:t>
            </a:r>
            <a:endParaRPr lang="zh-CN" altLang="zh-CN" sz="26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pic>
        <p:nvPicPr>
          <p:cNvPr id="15" name="Picture 2" descr="X98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080" y="1124744"/>
            <a:ext cx="4982256" cy="3084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2125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/>
        </p:nvCxnSpPr>
        <p:spPr>
          <a:xfrm>
            <a:off x="0" y="2564904"/>
            <a:ext cx="121920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矩形 3"/>
          <p:cNvSpPr/>
          <p:nvPr/>
        </p:nvSpPr>
        <p:spPr>
          <a:xfrm>
            <a:off x="0" y="2663039"/>
            <a:ext cx="12192000" cy="98406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111063" y="2739571"/>
            <a:ext cx="79698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zh-CN" altLang="en-US" sz="4800" b="1" kern="0" dirty="0">
                <a:solidFill>
                  <a:schemeClr val="bg1"/>
                </a:solidFill>
                <a:latin typeface="Verdana" panose="020B0604030504040204"/>
                <a:ea typeface="微软雅黑" panose="020B0503020204020204" pitchFamily="34" charset="-122"/>
              </a:rPr>
              <a:t>考点精练</a:t>
            </a:r>
          </a:p>
        </p:txBody>
      </p:sp>
    </p:spTree>
    <p:extLst>
      <p:ext uri="{BB962C8B-B14F-4D97-AF65-F5344CB8AC3E}">
        <p14:creationId xmlns:p14="http://schemas.microsoft.com/office/powerpoint/2010/main" val="428111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矩形 25"/>
          <p:cNvSpPr>
            <a:spLocks noChangeArrowheads="1"/>
          </p:cNvSpPr>
          <p:nvPr/>
        </p:nvSpPr>
        <p:spPr bwMode="auto">
          <a:xfrm>
            <a:off x="390000" y="390000"/>
            <a:ext cx="11394632" cy="664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indent="7200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下表表示四地一年中昼长的最大差值。据此回答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～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题。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9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30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31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2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33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34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13" name="矩形 12"/>
          <p:cNvSpPr>
            <a:spLocks noChangeArrowheads="1"/>
          </p:cNvSpPr>
          <p:nvPr/>
        </p:nvSpPr>
        <p:spPr bwMode="auto">
          <a:xfrm>
            <a:off x="390000" y="2708920"/>
            <a:ext cx="11394632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四地按纬度由高到低的排列，正确的是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①③④②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	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		B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③②①④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②④①③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	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		D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④③①②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4" name="TextBox 19"/>
          <p:cNvSpPr txBox="1"/>
          <p:nvPr/>
        </p:nvSpPr>
        <p:spPr>
          <a:xfrm>
            <a:off x="229444" y="3990439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</a:p>
        </p:txBody>
      </p:sp>
      <p:sp>
        <p:nvSpPr>
          <p:cNvPr id="15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97040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6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25555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17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54069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18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82339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19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18762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20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551851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585251"/>
              </p:ext>
            </p:extLst>
          </p:nvPr>
        </p:nvGraphicFramePr>
        <p:xfrm>
          <a:off x="551386" y="1124745"/>
          <a:ext cx="10657182" cy="1360080"/>
        </p:xfrm>
        <a:graphic>
          <a:graphicData uri="http://schemas.openxmlformats.org/drawingml/2006/table">
            <a:tbl>
              <a:tblPr/>
              <a:tblGrid>
                <a:gridCol w="2874989"/>
                <a:gridCol w="2309544"/>
                <a:gridCol w="1662441"/>
                <a:gridCol w="1500664"/>
                <a:gridCol w="2309544"/>
              </a:tblGrid>
              <a:tr h="60006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地点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①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②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③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④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昼长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最大差值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小时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26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分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24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小时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小时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小时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42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分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390000" y="4953306"/>
            <a:ext cx="11394632" cy="12840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纬度越低昼长最大差值越小，由此可知四地纬度由高到低的排列是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②④①③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矩形 26"/>
          <p:cNvSpPr>
            <a:spLocks noChangeArrowheads="1"/>
          </p:cNvSpPr>
          <p:nvPr/>
        </p:nvSpPr>
        <p:spPr bwMode="auto">
          <a:xfrm>
            <a:off x="317992" y="614293"/>
            <a:ext cx="8802344" cy="3554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④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地的最短昼长为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zh-CN" sz="2800" kern="100" dirty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en-US" altLang="zh-CN" sz="10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A.8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小时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分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	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		B.9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小时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9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分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C.10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小时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分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	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		D.11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小时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分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9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32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33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34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18" name="TextBox 19"/>
          <p:cNvSpPr txBox="1"/>
          <p:nvPr/>
        </p:nvSpPr>
        <p:spPr>
          <a:xfrm>
            <a:off x="4739173" y="2780928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</a:p>
        </p:txBody>
      </p:sp>
      <p:sp>
        <p:nvSpPr>
          <p:cNvPr id="23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25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97040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5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25555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16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54069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17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82339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19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18762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20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551851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graphicFrame>
        <p:nvGraphicFramePr>
          <p:cNvPr id="21" name="表格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035002"/>
              </p:ext>
            </p:extLst>
          </p:nvPr>
        </p:nvGraphicFramePr>
        <p:xfrm>
          <a:off x="551386" y="1388853"/>
          <a:ext cx="10657182" cy="1360080"/>
        </p:xfrm>
        <a:graphic>
          <a:graphicData uri="http://schemas.openxmlformats.org/drawingml/2006/table">
            <a:tbl>
              <a:tblPr/>
              <a:tblGrid>
                <a:gridCol w="2874989"/>
                <a:gridCol w="2309544"/>
                <a:gridCol w="1662441"/>
                <a:gridCol w="1500664"/>
                <a:gridCol w="2309544"/>
              </a:tblGrid>
              <a:tr h="60006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地点</a:t>
                      </a:r>
                      <a:endParaRPr lang="zh-CN" sz="2800" b="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0" kern="10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①</a:t>
                      </a:r>
                      <a:endParaRPr lang="zh-CN" sz="2800" b="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0" kern="10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②</a:t>
                      </a:r>
                      <a:endParaRPr lang="zh-CN" sz="2800" b="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0" kern="10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③</a:t>
                      </a:r>
                      <a:endParaRPr lang="zh-CN" sz="2800" b="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0" kern="10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④</a:t>
                      </a:r>
                      <a:endParaRPr lang="zh-CN" sz="2800" b="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昼长</a:t>
                      </a:r>
                      <a:r>
                        <a:rPr lang="zh-CN" sz="2800" b="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最大差值</a:t>
                      </a:r>
                      <a:endParaRPr lang="zh-CN" sz="2800" b="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zh-CN" sz="2800" b="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小时</a:t>
                      </a:r>
                      <a:r>
                        <a:rPr lang="en-US" sz="2800" b="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26</a:t>
                      </a:r>
                      <a:r>
                        <a:rPr lang="zh-CN" sz="2800" b="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分</a:t>
                      </a:r>
                      <a:endParaRPr lang="zh-CN" sz="2800" b="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24</a:t>
                      </a:r>
                      <a:r>
                        <a:rPr lang="zh-CN" sz="2800" b="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小时</a:t>
                      </a:r>
                      <a:endParaRPr lang="zh-CN" sz="2800" b="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zh-CN" sz="2800" b="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小时</a:t>
                      </a:r>
                      <a:endParaRPr lang="zh-CN" sz="2800" b="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</a:t>
                      </a:r>
                      <a:r>
                        <a:rPr lang="zh-CN" sz="2800" b="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小时</a:t>
                      </a:r>
                      <a:r>
                        <a:rPr lang="en-US" sz="2800" b="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42</a:t>
                      </a:r>
                      <a:r>
                        <a:rPr lang="zh-CN" sz="2800" b="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分</a:t>
                      </a:r>
                      <a:endParaRPr lang="zh-CN" sz="2800" b="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1564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32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33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34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23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25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30" name="矩形 29"/>
          <p:cNvSpPr>
            <a:spLocks noChangeArrowheads="1"/>
          </p:cNvSpPr>
          <p:nvPr/>
        </p:nvSpPr>
        <p:spPr bwMode="auto">
          <a:xfrm>
            <a:off x="317992" y="404664"/>
            <a:ext cx="11322624" cy="388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根据同一地区，夏至日和冬至日昼夜时长相反，即同一地区夏至日白昼时长等于冬至日黑夜时长，并且若该地夏至日白昼最长，则冬至日白昼最短，若该地夏至日白昼最短，则冬至日白昼最长。</a:t>
            </a:r>
            <a:r>
              <a:rPr lang="en-US" altLang="zh-CN" sz="2800" kern="10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④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地昼长最大差值等于该地昼长最大值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设为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x)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减去该地昼长最小值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(24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x)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，由此可得出：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(24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－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x)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小时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42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分，由此可得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14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小时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51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分，则</a:t>
            </a:r>
            <a:r>
              <a:rPr lang="en-US" altLang="zh-CN" sz="2800" kern="10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④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地最短昼长等于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24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小时－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14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小时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51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分＝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9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小时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9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分，故选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zh-CN" sz="280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2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97040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3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25555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14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54069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15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82339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16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18762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17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551851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graphicFrame>
        <p:nvGraphicFramePr>
          <p:cNvPr id="18" name="表格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569405"/>
              </p:ext>
            </p:extLst>
          </p:nvPr>
        </p:nvGraphicFramePr>
        <p:xfrm>
          <a:off x="551386" y="4445184"/>
          <a:ext cx="10657182" cy="1360080"/>
        </p:xfrm>
        <a:graphic>
          <a:graphicData uri="http://schemas.openxmlformats.org/drawingml/2006/table">
            <a:tbl>
              <a:tblPr/>
              <a:tblGrid>
                <a:gridCol w="2874989"/>
                <a:gridCol w="2309544"/>
                <a:gridCol w="1662441"/>
                <a:gridCol w="1500664"/>
                <a:gridCol w="2309544"/>
              </a:tblGrid>
              <a:tr h="60006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地点</a:t>
                      </a:r>
                      <a:endParaRPr lang="zh-CN" sz="2800" b="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0" kern="10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①</a:t>
                      </a:r>
                      <a:endParaRPr lang="zh-CN" sz="2800" b="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0" kern="10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②</a:t>
                      </a:r>
                      <a:endParaRPr lang="zh-CN" sz="2800" b="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0" kern="10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③</a:t>
                      </a:r>
                      <a:endParaRPr lang="zh-CN" sz="2800" b="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0" kern="10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④</a:t>
                      </a:r>
                      <a:endParaRPr lang="zh-CN" sz="2800" b="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b="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昼长</a:t>
                      </a:r>
                      <a:r>
                        <a:rPr lang="zh-CN" sz="2800" b="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最大差值</a:t>
                      </a:r>
                      <a:endParaRPr lang="zh-CN" sz="2800" b="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</a:t>
                      </a:r>
                      <a:r>
                        <a:rPr lang="zh-CN" sz="2800" b="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小时</a:t>
                      </a:r>
                      <a:r>
                        <a:rPr lang="en-US" sz="2800" b="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26</a:t>
                      </a:r>
                      <a:r>
                        <a:rPr lang="zh-CN" sz="2800" b="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分</a:t>
                      </a:r>
                      <a:endParaRPr lang="zh-CN" sz="2800" b="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24</a:t>
                      </a:r>
                      <a:r>
                        <a:rPr lang="zh-CN" sz="2800" b="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小时</a:t>
                      </a:r>
                      <a:endParaRPr lang="zh-CN" sz="2800" b="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</a:t>
                      </a:r>
                      <a:r>
                        <a:rPr lang="zh-CN" sz="2800" b="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小时</a:t>
                      </a:r>
                      <a:endParaRPr lang="zh-CN" sz="2800" b="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b="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</a:t>
                      </a:r>
                      <a:r>
                        <a:rPr lang="zh-CN" sz="2800" b="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小时</a:t>
                      </a:r>
                      <a:r>
                        <a:rPr lang="en-US" sz="2800" b="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42</a:t>
                      </a:r>
                      <a:r>
                        <a:rPr lang="zh-CN" sz="2800" b="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分</a:t>
                      </a:r>
                      <a:endParaRPr lang="zh-CN" sz="2800" b="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663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矩形 25"/>
          <p:cNvSpPr>
            <a:spLocks noChangeArrowheads="1"/>
          </p:cNvSpPr>
          <p:nvPr/>
        </p:nvSpPr>
        <p:spPr bwMode="auto">
          <a:xfrm>
            <a:off x="371327" y="116632"/>
            <a:ext cx="5161851" cy="289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indent="720000"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2018</a:t>
            </a:r>
            <a:r>
              <a:rPr lang="zh-CN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年</a:t>
            </a:r>
            <a:r>
              <a:rPr lang="en-US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月</a:t>
            </a:r>
            <a:r>
              <a:rPr lang="en-US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日</a:t>
            </a:r>
            <a:r>
              <a:rPr lang="en-US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7</a:t>
            </a:r>
            <a:r>
              <a:rPr lang="zh-CN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：</a:t>
            </a:r>
            <a:r>
              <a:rPr lang="en-US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36</a:t>
            </a:r>
            <a:r>
              <a:rPr lang="zh-CN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，北京天安门广场首次举行由人民解放军担负国旗护卫的升旗仪式</a:t>
            </a:r>
            <a:r>
              <a:rPr lang="zh-CN" altLang="zh-CN" sz="26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r>
              <a:rPr lang="zh-CN" altLang="en-US" sz="26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右</a:t>
            </a:r>
            <a:r>
              <a:rPr lang="zh-CN" altLang="zh-CN" sz="26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图</a:t>
            </a:r>
            <a:r>
              <a:rPr lang="zh-CN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为</a:t>
            </a:r>
            <a:r>
              <a:rPr lang="en-US" altLang="zh-CN" sz="26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北京天安门广场示意图</a:t>
            </a:r>
            <a:r>
              <a:rPr lang="en-US" altLang="zh-CN" sz="26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。读图，回答</a:t>
            </a:r>
            <a:r>
              <a:rPr lang="en-US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～</a:t>
            </a:r>
            <a:r>
              <a:rPr lang="en-US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</a:t>
            </a:r>
            <a:r>
              <a:rPr lang="zh-CN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题。</a:t>
            </a:r>
            <a:endParaRPr lang="zh-CN" altLang="zh-CN" sz="26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8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31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32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33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25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35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3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97040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25555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15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54069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16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82339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17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18762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18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551851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pic>
        <p:nvPicPr>
          <p:cNvPr id="28674" name="Picture 2" descr="X101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992" y="836712"/>
            <a:ext cx="5607378" cy="4959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371327" y="2895557"/>
            <a:ext cx="5161851" cy="33943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3.</a:t>
            </a:r>
            <a:r>
              <a:rPr lang="zh-CN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观看升旗的人们最可能看到</a:t>
            </a:r>
            <a:r>
              <a:rPr lang="en-US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2018</a:t>
            </a:r>
            <a:r>
              <a:rPr lang="zh-CN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年元旦的太阳从</a:t>
            </a:r>
            <a:endParaRPr lang="zh-CN" altLang="zh-CN" sz="26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天安门城楼后跃出</a:t>
            </a:r>
            <a:r>
              <a:rPr lang="en-US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	</a:t>
            </a:r>
            <a:endParaRPr lang="en-US" altLang="zh-CN" sz="26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6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en-US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毛主席纪念堂后跃出</a:t>
            </a:r>
            <a:endParaRPr lang="zh-CN" altLang="zh-CN" sz="26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zh-CN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人民大会堂后跃出</a:t>
            </a:r>
            <a:r>
              <a:rPr lang="en-US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	</a:t>
            </a:r>
            <a:endParaRPr lang="en-US" altLang="zh-CN" sz="26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6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</a:t>
            </a:r>
            <a:r>
              <a:rPr lang="en-US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6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中国历史博物馆后跃出</a:t>
            </a:r>
            <a:endParaRPr lang="zh-CN" altLang="zh-CN" sz="26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1" name="TextBox 19"/>
          <p:cNvSpPr txBox="1"/>
          <p:nvPr/>
        </p:nvSpPr>
        <p:spPr>
          <a:xfrm>
            <a:off x="191344" y="5631200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31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32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33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25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35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srgbClr val="0000FF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3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97040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25555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15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54069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16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82339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17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18762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18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551851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pic>
        <p:nvPicPr>
          <p:cNvPr id="28674" name="Picture 2" descr="X101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3992" y="836712"/>
            <a:ext cx="5607378" cy="4959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371327" y="1700808"/>
            <a:ext cx="5161851" cy="2595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月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日北半球为冬半年，日出东南方，日落西南方，结合图中指向标和各事物的相对位置即可判定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D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项正确。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693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90524" y="754826"/>
            <a:ext cx="104164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4.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下列时间段中，天安门广场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升旗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时间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逐渐提前的是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国庆节至冬至日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	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儿童节至建军节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元旦至春节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	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	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重阳节至元宵节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3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26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46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47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22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30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4" name="TextBox 19"/>
          <p:cNvSpPr txBox="1"/>
          <p:nvPr/>
        </p:nvSpPr>
        <p:spPr>
          <a:xfrm>
            <a:off x="321828" y="3239928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</a:p>
        </p:txBody>
      </p:sp>
      <p:sp>
        <p:nvSpPr>
          <p:cNvPr id="14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97040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5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25555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16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54069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17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82339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18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18762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19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551851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pic>
        <p:nvPicPr>
          <p:cNvPr id="20" name="Picture 2" descr="X101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04664"/>
            <a:ext cx="5607378" cy="4959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/>
          <p:nvPr/>
        </p:nvSpPr>
        <p:spPr>
          <a:xfrm>
            <a:off x="490524" y="1183392"/>
            <a:ext cx="535515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天安门广场升旗时间逐渐提前，说明白昼逐渐变长，太阳直射点北移，结合选项中各时间段分析只有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项符合题意。</a:t>
            </a:r>
            <a:endParaRPr lang="zh-CN" altLang="zh-CN" sz="2800" kern="10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3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26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46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47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22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30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97040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5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25555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16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54069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17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82339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18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18762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19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551851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pic>
        <p:nvPicPr>
          <p:cNvPr id="20" name="Picture 2" descr="X101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404664"/>
            <a:ext cx="5607378" cy="49597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49133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25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45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46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31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32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23" name="矩形 22"/>
          <p:cNvSpPr>
            <a:spLocks noChangeArrowheads="1"/>
          </p:cNvSpPr>
          <p:nvPr/>
        </p:nvSpPr>
        <p:spPr bwMode="auto">
          <a:xfrm>
            <a:off x="390000" y="188640"/>
            <a:ext cx="606604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indent="720000" algn="just">
              <a:lnSpc>
                <a:spcPct val="150000"/>
              </a:lnSpc>
              <a:spcAft>
                <a:spcPts val="0"/>
              </a:spcAft>
            </a:pPr>
            <a:r>
              <a:rPr lang="zh-CN" altLang="en-US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右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图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是位于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30°N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附近的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N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城全年中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Z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值变化曲线图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设昼长为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小时，夜长为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Y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小时，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X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－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Y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Z)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。读图回答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～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题。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3" name="矩形 32"/>
          <p:cNvSpPr>
            <a:spLocks noChangeArrowheads="1"/>
          </p:cNvSpPr>
          <p:nvPr/>
        </p:nvSpPr>
        <p:spPr bwMode="auto">
          <a:xfrm>
            <a:off x="390000" y="2773027"/>
            <a:ext cx="6570097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太阳直射赤道的日期是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①②③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		B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①③⑤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②③④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		D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②④⑤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3" name="TextBox 19"/>
          <p:cNvSpPr txBox="1"/>
          <p:nvPr/>
        </p:nvSpPr>
        <p:spPr>
          <a:xfrm>
            <a:off x="2981778" y="3396275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</a:p>
        </p:txBody>
      </p:sp>
      <p:sp>
        <p:nvSpPr>
          <p:cNvPr id="14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97040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5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25555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16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54069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17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82339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18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18762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19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551851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pic>
        <p:nvPicPr>
          <p:cNvPr id="29698" name="Picture 2" descr="X102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104" y="577750"/>
            <a:ext cx="4504620" cy="3796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390000" y="4869160"/>
            <a:ext cx="1132262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由材料可知，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Z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为昼长与夜长之差，太阳直射赤道时，昼夜等长，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Z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值为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。读图可知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①③⑤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日期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Z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值为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，故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正确。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390000" y="1009060"/>
            <a:ext cx="11412000" cy="1987892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二、昼夜长短的变化规律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赤道上：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终年</a:t>
            </a:r>
            <a:r>
              <a:rPr lang="en-US" altLang="zh-CN" sz="2800" u="sng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                  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，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均为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时。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春分日和秋分日：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全球昼夜等长。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927648" y="1782227"/>
            <a:ext cx="16209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zh-CN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昼夜等长</a:t>
            </a:r>
            <a:endParaRPr lang="zh-CN" altLang="en-US" sz="2800" kern="100" dirty="0">
              <a:solidFill>
                <a:srgbClr val="C00000"/>
              </a:solidFill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936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>
            <a:spLocks noChangeArrowheads="1"/>
          </p:cNvSpPr>
          <p:nvPr/>
        </p:nvSpPr>
        <p:spPr bwMode="auto">
          <a:xfrm>
            <a:off x="407368" y="178015"/>
            <a:ext cx="7704856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6.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②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至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③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期间，南昌昼夜长短情况是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昼长夜短，昼渐短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昼长夜短，昼渐长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昼短夜长，昼渐短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	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昼短夜长，昼渐长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51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52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53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32" name="TextBox 19"/>
          <p:cNvSpPr txBox="1"/>
          <p:nvPr/>
        </p:nvSpPr>
        <p:spPr>
          <a:xfrm>
            <a:off x="244302" y="836712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2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24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97040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5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25555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16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54069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17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82339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18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18762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19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551851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pic>
        <p:nvPicPr>
          <p:cNvPr id="20" name="Picture 2" descr="X102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00056" y="116632"/>
            <a:ext cx="4504620" cy="37963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" name="矩形 20"/>
          <p:cNvSpPr>
            <a:spLocks noChangeArrowheads="1"/>
          </p:cNvSpPr>
          <p:nvPr/>
        </p:nvSpPr>
        <p:spPr bwMode="auto">
          <a:xfrm>
            <a:off x="407368" y="3933056"/>
            <a:ext cx="11305256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结合材料可知，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②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日期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N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城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(30°N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附近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昼长与夜长差值最大，昼长最长，说明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②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日期为夏至日。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②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至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③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期间，太阳直射点自北回归线向南移动至赤道，北半球各地昼长夜短，且昼渐短，故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正确。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1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>
            <a:spLocks noChangeArrowheads="1"/>
          </p:cNvSpPr>
          <p:nvPr/>
        </p:nvSpPr>
        <p:spPr bwMode="auto">
          <a:xfrm>
            <a:off x="407368" y="332656"/>
            <a:ext cx="1144927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indent="720000"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下表是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我国四城市连续两日的日出、日落时刻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北京时间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)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。据此回答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7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～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</a:rPr>
              <a:t>8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题。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51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52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53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22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24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97040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</a:p>
        </p:txBody>
      </p:sp>
      <p:sp>
        <p:nvSpPr>
          <p:cNvPr id="15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25555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16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54069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17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82339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18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18762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19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551851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340063"/>
              </p:ext>
            </p:extLst>
          </p:nvPr>
        </p:nvGraphicFramePr>
        <p:xfrm>
          <a:off x="623390" y="1787480"/>
          <a:ext cx="11017225" cy="3840480"/>
        </p:xfrm>
        <a:graphic>
          <a:graphicData uri="http://schemas.openxmlformats.org/drawingml/2006/table">
            <a:tbl>
              <a:tblPr/>
              <a:tblGrid>
                <a:gridCol w="1584178"/>
                <a:gridCol w="2592288"/>
                <a:gridCol w="2376264"/>
                <a:gridCol w="2261050"/>
                <a:gridCol w="2203445"/>
              </a:tblGrid>
              <a:tr h="525615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城市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第一日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第二日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2561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日出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日落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日出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日落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6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①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06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04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50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17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25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54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06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03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00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17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26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17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6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②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07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25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31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19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04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58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07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24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22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19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05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40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6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③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06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45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03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18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31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52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06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44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09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18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32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18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6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④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08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16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41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19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57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11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08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15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34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19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57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50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6025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>
            <a:spLocks noChangeArrowheads="1"/>
          </p:cNvSpPr>
          <p:nvPr/>
        </p:nvSpPr>
        <p:spPr bwMode="auto">
          <a:xfrm>
            <a:off x="407368" y="4581128"/>
            <a:ext cx="1144927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7.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表中日期最接近的节气是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春分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B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夏至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C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秋分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 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冬至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51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52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53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32" name="TextBox 19"/>
          <p:cNvSpPr txBox="1"/>
          <p:nvPr/>
        </p:nvSpPr>
        <p:spPr>
          <a:xfrm>
            <a:off x="263352" y="5273625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2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24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97040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</a:p>
        </p:txBody>
      </p:sp>
      <p:sp>
        <p:nvSpPr>
          <p:cNvPr id="15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25555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16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54069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17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82339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18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18762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19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551851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614403"/>
              </p:ext>
            </p:extLst>
          </p:nvPr>
        </p:nvGraphicFramePr>
        <p:xfrm>
          <a:off x="623390" y="404664"/>
          <a:ext cx="11017225" cy="3840480"/>
        </p:xfrm>
        <a:graphic>
          <a:graphicData uri="http://schemas.openxmlformats.org/drawingml/2006/table">
            <a:tbl>
              <a:tblPr/>
              <a:tblGrid>
                <a:gridCol w="1584178"/>
                <a:gridCol w="2592288"/>
                <a:gridCol w="2376264"/>
                <a:gridCol w="2261050"/>
                <a:gridCol w="2203445"/>
              </a:tblGrid>
              <a:tr h="525615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城市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第一日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第二日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2561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日出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日落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日出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日落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6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①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06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04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50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17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25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54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06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03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00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17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26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17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6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②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07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25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31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19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04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58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07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24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22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19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05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40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6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③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06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45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03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18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31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52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06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44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09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18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32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18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6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④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08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16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41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19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57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11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08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15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34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19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57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50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6887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>
            <a:spLocks noChangeArrowheads="1"/>
          </p:cNvSpPr>
          <p:nvPr/>
        </p:nvSpPr>
        <p:spPr bwMode="auto">
          <a:xfrm>
            <a:off x="407368" y="188640"/>
            <a:ext cx="11305256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表中四地昼长均略小于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小时，说明太阳直射点位于南半球且接近赤道；同时第二天昼长大于第一天，说明太阳直射点向北移动；据此可判断表中日期最接近春分。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51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52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53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22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24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2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97040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</a:p>
        </p:txBody>
      </p:sp>
      <p:sp>
        <p:nvSpPr>
          <p:cNvPr id="14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25555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15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54069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16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82339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17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18762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18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551851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4928783"/>
              </p:ext>
            </p:extLst>
          </p:nvPr>
        </p:nvGraphicFramePr>
        <p:xfrm>
          <a:off x="551384" y="2204864"/>
          <a:ext cx="11017225" cy="3840480"/>
        </p:xfrm>
        <a:graphic>
          <a:graphicData uri="http://schemas.openxmlformats.org/drawingml/2006/table">
            <a:tbl>
              <a:tblPr/>
              <a:tblGrid>
                <a:gridCol w="1584178"/>
                <a:gridCol w="2592288"/>
                <a:gridCol w="2376264"/>
                <a:gridCol w="2261050"/>
                <a:gridCol w="2203445"/>
              </a:tblGrid>
              <a:tr h="525615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城市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第一日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第二日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2561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日出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日落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日出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日落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6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①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06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04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50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17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25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54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06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03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00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17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26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17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6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②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07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25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31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19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04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58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07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24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22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19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05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40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6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③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06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45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03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18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31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52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06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44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09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18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32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18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6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④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08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16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41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19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57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11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08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15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34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19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57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50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46572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407368" y="4780309"/>
            <a:ext cx="11377264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自西向东依次是</a:t>
            </a:r>
            <a:r>
              <a:rPr lang="en-US" altLang="zh-CN" sz="2800" kern="10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④③②①</a:t>
            </a:r>
            <a:r>
              <a:rPr lang="en-US" altLang="zh-CN" sz="2800" kern="100" dirty="0" smtClean="0">
                <a:latin typeface="宋体" panose="02010600030101010101" pitchFamily="2" charset="-122"/>
                <a:ea typeface="宋体" panose="02010600030101010101" pitchFamily="2" charset="-122"/>
                <a:cs typeface="Courier New" panose="02070309020205020404" pitchFamily="49" charset="0"/>
              </a:rPr>
              <a:t>		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自东向西依次是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①③④②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自南向北依次是</a:t>
            </a:r>
            <a:r>
              <a:rPr lang="en-US" altLang="zh-CN" sz="2800" kern="10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③④②①</a:t>
            </a:r>
            <a:r>
              <a:rPr lang="en-US" altLang="zh-CN" sz="2800" kern="100" dirty="0" smtClean="0">
                <a:latin typeface="宋体" panose="02010600030101010101" pitchFamily="2" charset="-122"/>
                <a:ea typeface="宋体" panose="02010600030101010101" pitchFamily="2" charset="-122"/>
                <a:cs typeface="Courier New" panose="02070309020205020404" pitchFamily="49" charset="0"/>
              </a:rPr>
              <a:t>		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自北向南依次是</a:t>
            </a:r>
            <a:r>
              <a:rPr lang="en-US" altLang="zh-CN" sz="2800" kern="100" dirty="0" smtClean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②①③④k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19" name="表格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80029"/>
              </p:ext>
            </p:extLst>
          </p:nvPr>
        </p:nvGraphicFramePr>
        <p:xfrm>
          <a:off x="623390" y="865614"/>
          <a:ext cx="11017225" cy="3840480"/>
        </p:xfrm>
        <a:graphic>
          <a:graphicData uri="http://schemas.openxmlformats.org/drawingml/2006/table">
            <a:tbl>
              <a:tblPr/>
              <a:tblGrid>
                <a:gridCol w="1584178"/>
                <a:gridCol w="2592288"/>
                <a:gridCol w="2376264"/>
                <a:gridCol w="2261050"/>
                <a:gridCol w="2203445"/>
              </a:tblGrid>
              <a:tr h="525615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城市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第一日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第二日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2561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日出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日落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日出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日落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6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①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06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04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50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17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25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54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06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03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00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17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26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17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6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②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07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25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31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19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04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58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07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24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22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19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05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40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6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③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06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45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03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18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31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52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06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44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09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18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32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18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6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④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08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16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41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19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57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11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08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15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34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19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57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50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1" name="矩形 30"/>
          <p:cNvSpPr>
            <a:spLocks noChangeArrowheads="1"/>
          </p:cNvSpPr>
          <p:nvPr/>
        </p:nvSpPr>
        <p:spPr bwMode="auto">
          <a:xfrm>
            <a:off x="407368" y="28219"/>
            <a:ext cx="7704856" cy="664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8.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关于表中四城市位置的说法，正确的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是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51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52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53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32" name="TextBox 19"/>
          <p:cNvSpPr txBox="1"/>
          <p:nvPr/>
        </p:nvSpPr>
        <p:spPr>
          <a:xfrm>
            <a:off x="263352" y="5394960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2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24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2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97040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25555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15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54069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16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82339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17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18762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18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551851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652363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>
            <a:spLocks noChangeArrowheads="1"/>
          </p:cNvSpPr>
          <p:nvPr/>
        </p:nvSpPr>
        <p:spPr bwMode="auto">
          <a:xfrm>
            <a:off x="407368" y="188640"/>
            <a:ext cx="11377264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由日出时间、日落时间可计算出正午时间，从而可判断自东向西依次是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①③②④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；太阳直射点位于南半球，越往北昼越短，则依据昼长，可判断自南向北依次是</a:t>
            </a:r>
            <a:r>
              <a:rPr lang="en-US" altLang="zh-CN" sz="2800" kern="100" dirty="0">
                <a:latin typeface="宋体" panose="02010600030101010101" pitchFamily="2" charset="-122"/>
                <a:ea typeface="黑体" panose="02010609060101010101" pitchFamily="49" charset="-122"/>
                <a:cs typeface="Times New Roman" panose="02020603050405020304" pitchFamily="18" charset="0"/>
              </a:rPr>
              <a:t>③④②①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51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52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53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22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24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1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97040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2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25555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13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54069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14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82339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15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18762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16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551851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graphicFrame>
        <p:nvGraphicFramePr>
          <p:cNvPr id="17" name="表格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7381736"/>
              </p:ext>
            </p:extLst>
          </p:nvPr>
        </p:nvGraphicFramePr>
        <p:xfrm>
          <a:off x="551383" y="2348880"/>
          <a:ext cx="11017225" cy="3840480"/>
        </p:xfrm>
        <a:graphic>
          <a:graphicData uri="http://schemas.openxmlformats.org/drawingml/2006/table">
            <a:tbl>
              <a:tblPr/>
              <a:tblGrid>
                <a:gridCol w="1584178"/>
                <a:gridCol w="2592288"/>
                <a:gridCol w="2376264"/>
                <a:gridCol w="2261050"/>
                <a:gridCol w="2203445"/>
              </a:tblGrid>
              <a:tr h="525615">
                <a:tc row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城市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第一日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第二日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52561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日出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日落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日出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日落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6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①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06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04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50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17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25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54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06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03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00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17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26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17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6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②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07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25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31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19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04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58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07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24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22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19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05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40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6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③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06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45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03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18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31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52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06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44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09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18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32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18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561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宋体" panose="02010600030101010101" pitchFamily="2" charset="-122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④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08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16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41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19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57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11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08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15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34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19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57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：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50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661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>
            <a:spLocks noChangeArrowheads="1"/>
          </p:cNvSpPr>
          <p:nvPr/>
        </p:nvSpPr>
        <p:spPr bwMode="auto">
          <a:xfrm>
            <a:off x="407368" y="4077072"/>
            <a:ext cx="11305256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9.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该地位于北京的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东北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		B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西北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东南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		D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西南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1" name="矩形 30"/>
          <p:cNvSpPr>
            <a:spLocks noChangeArrowheads="1"/>
          </p:cNvSpPr>
          <p:nvPr/>
        </p:nvSpPr>
        <p:spPr bwMode="auto">
          <a:xfrm>
            <a:off x="407368" y="188640"/>
            <a:ext cx="11305256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indent="7200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Courier New" panose="02070309020205020404" pitchFamily="49" charset="0"/>
              </a:rPr>
              <a:t>(2020·</a:t>
            </a:r>
            <a:r>
              <a:rPr lang="zh-CN" altLang="zh-CN" sz="28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Times New Roman" panose="02020603050405020304" pitchFamily="18" charset="0"/>
              </a:rPr>
              <a:t>山东省日照市五莲县月考</a:t>
            </a:r>
            <a:r>
              <a:rPr lang="en-US" altLang="zh-CN" sz="28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当太阳位于地平线下，且高度角在地平线下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18°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以内时，天空依然会有不同程度的光亮，这种现象发生在午夜与日出之间时称为曙光，而发生在日落至午夜之间时则称为暮光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r>
              <a:rPr lang="zh-CN" altLang="en-US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如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图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为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某地一天中太阳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视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运动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示意图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。读图，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完成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9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～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题。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51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52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53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32" name="TextBox 19"/>
          <p:cNvSpPr txBox="1"/>
          <p:nvPr/>
        </p:nvSpPr>
        <p:spPr>
          <a:xfrm>
            <a:off x="231110" y="4768902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2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24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3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97040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25555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15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54069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16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82339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17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18762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18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551851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pic>
        <p:nvPicPr>
          <p:cNvPr id="37890" name="Picture 2" descr="X104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1864" y="2420888"/>
            <a:ext cx="7059725" cy="3090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0544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>
            <a:spLocks noChangeArrowheads="1"/>
          </p:cNvSpPr>
          <p:nvPr/>
        </p:nvSpPr>
        <p:spPr bwMode="auto">
          <a:xfrm>
            <a:off x="407368" y="409819"/>
            <a:ext cx="11233248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由图可知，该地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正午</a:t>
            </a:r>
            <a:endParaRPr lang="en-US" altLang="zh-CN" sz="2800" kern="100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时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，北京时间是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52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该</a:t>
            </a:r>
            <a:endParaRPr lang="en-US" altLang="zh-CN" sz="2800" kern="100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spc="-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地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比北京时间早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8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分钟，</a:t>
            </a:r>
            <a:r>
              <a:rPr lang="zh-CN" altLang="zh-CN" sz="2800" kern="100" spc="-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所以</a:t>
            </a:r>
            <a:endParaRPr lang="en-US" altLang="zh-CN" sz="2800" kern="100" spc="-100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spc="-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该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地位于东经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122°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，位于</a:t>
            </a:r>
            <a:r>
              <a:rPr lang="zh-CN" altLang="zh-CN" sz="2800" kern="100" spc="-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北</a:t>
            </a:r>
            <a:endParaRPr lang="en-US" altLang="zh-CN" sz="2800" kern="100" spc="-100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spc="-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京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以东；从图中子夜的太阳</a:t>
            </a:r>
            <a:r>
              <a:rPr lang="zh-CN" altLang="zh-CN" sz="2800" kern="100" spc="-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高</a:t>
            </a:r>
            <a:endParaRPr lang="en-US" altLang="zh-CN" sz="2800" kern="100" spc="-100" dirty="0" smtClean="0">
              <a:latin typeface="Times New Roman" panose="02020603050405020304" pitchFamily="18" charset="0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度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分析，该日该地子夜的太阳高度角在地平面以下，但小于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18°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，说明该日暮光和曙光可以整夜照亮天空，当地出现白夜现象，出现白夜现象地区的纬度较高，而北京全年无白夜现象，并且正午时太阳位于正南方，所以该地位于北京以北地区；综合分析，位于北京东北方，选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A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51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52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53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22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24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3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97040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25555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15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54069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16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82339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17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18762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18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551851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pic>
        <p:nvPicPr>
          <p:cNvPr id="19" name="Picture 2" descr="X104"/>
          <p:cNvPicPr>
            <a:picLocks noChangeAspect="1" noChangeArrowheads="1"/>
          </p:cNvPicPr>
          <p:nvPr/>
        </p:nvPicPr>
        <p:blipFill>
          <a:blip r:embed="rId1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0308" y="548680"/>
            <a:ext cx="7059725" cy="30902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8025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>
            <a:spLocks noChangeArrowheads="1"/>
          </p:cNvSpPr>
          <p:nvPr/>
        </p:nvSpPr>
        <p:spPr bwMode="auto">
          <a:xfrm>
            <a:off x="407368" y="885746"/>
            <a:ext cx="11305256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10.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此日，该地暮光的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持续时</a:t>
            </a:r>
            <a:endParaRPr lang="en-US" altLang="zh-CN" sz="2800" kern="100" dirty="0" smtClean="0">
              <a:latin typeface="Times New Roman" panose="02020603050405020304" pitchFamily="18" charset="0"/>
              <a:ea typeface="方正中等线简体" panose="03000509000000000000" pitchFamily="65" charset="-122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间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为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小时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	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	B.3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小时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16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分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小时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分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	D.4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小时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51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52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53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32" name="TextBox 19"/>
          <p:cNvSpPr txBox="1"/>
          <p:nvPr/>
        </p:nvSpPr>
        <p:spPr>
          <a:xfrm>
            <a:off x="292799" y="2813993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2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24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4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97040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5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25555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16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54069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17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82339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18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18762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19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551851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pic>
        <p:nvPicPr>
          <p:cNvPr id="20" name="Picture 2" descr="X104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6404" y="981754"/>
            <a:ext cx="6678525" cy="292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1996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>
            <a:spLocks noChangeArrowheads="1"/>
          </p:cNvSpPr>
          <p:nvPr/>
        </p:nvSpPr>
        <p:spPr bwMode="auto">
          <a:xfrm>
            <a:off x="407368" y="819869"/>
            <a:ext cx="4829036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由上题可知，该地比北京时间早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8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分钟，所以该地该日地方时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：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日出，从子夜到日出为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小时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分，故从日落到子夜也为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小时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分。</a:t>
            </a:r>
            <a:r>
              <a:rPr lang="zh-CN" altLang="zh-CN" sz="2800" kern="1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因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51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52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53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22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24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1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97040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2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25555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13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54069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14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82339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15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18762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16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551851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pic>
        <p:nvPicPr>
          <p:cNvPr id="17" name="Picture 2" descr="X104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6404" y="981754"/>
            <a:ext cx="6678525" cy="2923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矩形 17"/>
          <p:cNvSpPr>
            <a:spLocks noChangeArrowheads="1"/>
          </p:cNvSpPr>
          <p:nvPr/>
        </p:nvSpPr>
        <p:spPr bwMode="auto">
          <a:xfrm>
            <a:off x="407368" y="4060229"/>
            <a:ext cx="11233248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为该日该地子夜的太阳高度角在地平面以下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14°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，小于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18°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，所以从日落到子夜都有暮光，故暮光持续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小时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32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分，选</a:t>
            </a:r>
            <a:r>
              <a:rPr lang="en-US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2015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1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390000" y="180568"/>
            <a:ext cx="11412000" cy="695231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3.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北半球状况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南半球相反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8902"/>
              </p:ext>
            </p:extLst>
          </p:nvPr>
        </p:nvGraphicFramePr>
        <p:xfrm>
          <a:off x="479376" y="972656"/>
          <a:ext cx="11322623" cy="5120640"/>
        </p:xfrm>
        <a:graphic>
          <a:graphicData uri="http://schemas.openxmlformats.org/drawingml/2006/table">
            <a:tbl>
              <a:tblPr/>
              <a:tblGrid>
                <a:gridCol w="2880320"/>
                <a:gridCol w="1008112"/>
                <a:gridCol w="3384376"/>
                <a:gridCol w="4049815"/>
              </a:tblGrid>
              <a:tr h="1152129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时间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昼夜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长短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分布规律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特殊节气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8192">
                <a:tc>
                  <a:txBody>
                    <a:bodyPr/>
                    <a:lstStyle/>
                    <a:p>
                      <a:pPr marL="72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夏半年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自</a:t>
                      </a:r>
                      <a:r>
                        <a:rPr lang="en-US" alt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______</a:t>
                      </a:r>
                      <a:endParaRPr lang="en-US" altLang="zh-CN" sz="2800" u="sng" kern="100" dirty="0" smtClean="0">
                        <a:effectLst/>
                        <a:latin typeface="Times New Roman" panose="02020603050405020304" pitchFamily="18" charset="0"/>
                        <a:ea typeface="方正中等线简体" panose="03000509000000000000" pitchFamily="65" charset="-122"/>
                        <a:cs typeface="Times New Roman" panose="02020603050405020304" pitchFamily="18" charset="0"/>
                      </a:endParaRPr>
                    </a:p>
                    <a:p>
                      <a:pPr marL="72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日至</a:t>
                      </a:r>
                      <a:r>
                        <a:rPr lang="en-US" altLang="zh-CN" sz="2800" u="sng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            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日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)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昼长</a:t>
                      </a:r>
                      <a:endParaRPr lang="en-US" altLang="zh-CN" sz="2800" kern="100" dirty="0" smtClean="0">
                        <a:effectLst/>
                        <a:latin typeface="Times New Roman" panose="02020603050405020304" pitchFamily="18" charset="0"/>
                        <a:ea typeface="方正中等线简体" panose="03000509000000000000" pitchFamily="65" charset="-122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夜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短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纬度越高，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昼</a:t>
                      </a:r>
                      <a:r>
                        <a:rPr lang="en-US" altLang="zh-CN" sz="2800" u="sng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          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夜越短，至北极四周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为</a:t>
                      </a:r>
                      <a:r>
                        <a:rPr lang="en-US" altLang="zh-CN" sz="2800" u="sng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______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夏至日，北半球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昼</a:t>
                      </a:r>
                      <a:r>
                        <a:rPr lang="en-US" altLang="zh-CN" sz="2800" u="sng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、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夜最短，北极圈及其以北地区皆为极昼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8192">
                <a:tc>
                  <a:txBody>
                    <a:bodyPr/>
                    <a:lstStyle/>
                    <a:p>
                      <a:pPr marL="72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冬半年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自</a:t>
                      </a:r>
                      <a:r>
                        <a:rPr lang="en-US" altLang="zh-CN" sz="2800" u="sng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日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至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次年</a:t>
                      </a:r>
                      <a:r>
                        <a:rPr lang="en-US" altLang="zh-CN" sz="2800" u="sng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           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日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)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昼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短</a:t>
                      </a:r>
                      <a:endParaRPr lang="en-US" altLang="zh-CN" sz="2800" kern="100" dirty="0" smtClean="0">
                        <a:effectLst/>
                        <a:latin typeface="Times New Roman" panose="02020603050405020304" pitchFamily="18" charset="0"/>
                        <a:ea typeface="方正中等线简体" panose="03000509000000000000" pitchFamily="65" charset="-122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夜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长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纬度越高，昼越短，夜越长，至北极四周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有</a:t>
                      </a:r>
                      <a:r>
                        <a:rPr lang="en-US" altLang="zh-CN" sz="2800" u="sng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现象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altLang="zh-CN" sz="2800" u="sng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日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，北半球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昼</a:t>
                      </a:r>
                      <a:r>
                        <a:rPr lang="en-US" altLang="zh-CN" sz="2800" u="sng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        </a:t>
                      </a:r>
                      <a:r>
                        <a:rPr lang="zh-CN" sz="2800" kern="100" dirty="0" smtClean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，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夜最长，北极圈及其以北地区皆为极夜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矩形 5"/>
          <p:cNvSpPr/>
          <p:nvPr/>
        </p:nvSpPr>
        <p:spPr>
          <a:xfrm>
            <a:off x="2240861" y="2657415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春分</a:t>
            </a:r>
          </a:p>
        </p:txBody>
      </p:sp>
      <p:sp>
        <p:nvSpPr>
          <p:cNvPr id="9" name="矩形 8"/>
          <p:cNvSpPr/>
          <p:nvPr/>
        </p:nvSpPr>
        <p:spPr>
          <a:xfrm>
            <a:off x="1487488" y="3295962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秋分</a:t>
            </a:r>
          </a:p>
        </p:txBody>
      </p:sp>
      <p:sp>
        <p:nvSpPr>
          <p:cNvPr id="11" name="矩形 10"/>
          <p:cNvSpPr/>
          <p:nvPr/>
        </p:nvSpPr>
        <p:spPr>
          <a:xfrm>
            <a:off x="2063552" y="4573056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秋分</a:t>
            </a:r>
          </a:p>
        </p:txBody>
      </p:sp>
      <p:sp>
        <p:nvSpPr>
          <p:cNvPr id="13" name="矩形 12"/>
          <p:cNvSpPr/>
          <p:nvPr/>
        </p:nvSpPr>
        <p:spPr>
          <a:xfrm>
            <a:off x="1755855" y="5211603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春分</a:t>
            </a:r>
          </a:p>
        </p:txBody>
      </p:sp>
      <p:sp>
        <p:nvSpPr>
          <p:cNvPr id="15" name="矩形 14"/>
          <p:cNvSpPr/>
          <p:nvPr/>
        </p:nvSpPr>
        <p:spPr>
          <a:xfrm>
            <a:off x="6619106" y="2331169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越长</a:t>
            </a:r>
          </a:p>
        </p:txBody>
      </p:sp>
      <p:sp>
        <p:nvSpPr>
          <p:cNvPr id="17" name="矩形 16"/>
          <p:cNvSpPr/>
          <p:nvPr/>
        </p:nvSpPr>
        <p:spPr>
          <a:xfrm>
            <a:off x="5366395" y="3627313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极昼</a:t>
            </a:r>
          </a:p>
        </p:txBody>
      </p:sp>
      <p:sp>
        <p:nvSpPr>
          <p:cNvPr id="19" name="矩形 18"/>
          <p:cNvSpPr/>
          <p:nvPr/>
        </p:nvSpPr>
        <p:spPr>
          <a:xfrm>
            <a:off x="10661079" y="2340808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最长</a:t>
            </a:r>
          </a:p>
        </p:txBody>
      </p:sp>
      <p:sp>
        <p:nvSpPr>
          <p:cNvPr id="21" name="矩形 20"/>
          <p:cNvSpPr/>
          <p:nvPr/>
        </p:nvSpPr>
        <p:spPr>
          <a:xfrm>
            <a:off x="7824192" y="4259272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冬至</a:t>
            </a:r>
          </a:p>
        </p:txBody>
      </p:sp>
      <p:sp>
        <p:nvSpPr>
          <p:cNvPr id="23" name="矩形 22"/>
          <p:cNvSpPr/>
          <p:nvPr/>
        </p:nvSpPr>
        <p:spPr>
          <a:xfrm>
            <a:off x="10704512" y="4265860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最短</a:t>
            </a:r>
          </a:p>
        </p:txBody>
      </p:sp>
      <p:sp>
        <p:nvSpPr>
          <p:cNvPr id="3" name="矩形 2"/>
          <p:cNvSpPr/>
          <p:nvPr/>
        </p:nvSpPr>
        <p:spPr>
          <a:xfrm>
            <a:off x="5159896" y="5536168"/>
            <a:ext cx="90281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800" kern="100" dirty="0">
                <a:solidFill>
                  <a:srgbClr val="C00000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极夜</a:t>
            </a:r>
          </a:p>
        </p:txBody>
      </p:sp>
    </p:spTree>
    <p:extLst>
      <p:ext uri="{BB962C8B-B14F-4D97-AF65-F5344CB8AC3E}">
        <p14:creationId xmlns:p14="http://schemas.microsoft.com/office/powerpoint/2010/main" val="4114790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矩形 13"/>
          <p:cNvSpPr>
            <a:spLocks noChangeArrowheads="1"/>
          </p:cNvSpPr>
          <p:nvPr/>
        </p:nvSpPr>
        <p:spPr bwMode="auto">
          <a:xfrm>
            <a:off x="407368" y="3683124"/>
            <a:ext cx="11305256" cy="2595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读题可知，该日太阳直射点位于南半球，南极中山站在南回归线以南，正午时太阳位于正北方向，该日迎来昼夜交替的第一次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日不落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，说明此时的地方时为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时，则太阳所在位置与正午时相反，即此时太阳位于正南方向，选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31" name="矩形 30"/>
          <p:cNvSpPr>
            <a:spLocks noChangeArrowheads="1"/>
          </p:cNvSpPr>
          <p:nvPr/>
        </p:nvSpPr>
        <p:spPr bwMode="auto">
          <a:xfrm>
            <a:off x="407368" y="260648"/>
            <a:ext cx="11305256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indent="720000"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Courier New" panose="02070309020205020404" pitchFamily="49" charset="0"/>
              </a:rPr>
              <a:t>(2020·</a:t>
            </a:r>
            <a:r>
              <a:rPr lang="zh-CN" altLang="zh-CN" sz="2800" kern="100" dirty="0">
                <a:latin typeface="Times New Roman" panose="02020603050405020304" pitchFamily="18" charset="0"/>
                <a:ea typeface="楷体_GB2312" panose="02010609030101010101" pitchFamily="49" charset="-122"/>
                <a:cs typeface="Times New Roman" panose="02020603050405020304" pitchFamily="18" charset="0"/>
              </a:rPr>
              <a:t>内蒙古包头模拟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)2019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年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月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28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日，我国南极中山站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(69°22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′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S,76°22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′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E)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驻守站点的科考队员们迎来了昼夜交替后的第一次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日不落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。据此完成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～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题。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11.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日不落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点位于观测者的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正东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B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正西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C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正南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</a:t>
            </a:r>
            <a:r>
              <a:rPr lang="en-US" altLang="zh-CN" sz="2800" kern="100" dirty="0" smtClean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     D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正北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51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52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53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32" name="TextBox 19"/>
          <p:cNvSpPr txBox="1"/>
          <p:nvPr/>
        </p:nvSpPr>
        <p:spPr>
          <a:xfrm>
            <a:off x="3907026" y="2797870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2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24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5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97040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6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25555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17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54069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18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82339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19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18762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20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551851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588344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32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矩形 30"/>
          <p:cNvSpPr>
            <a:spLocks noChangeArrowheads="1"/>
          </p:cNvSpPr>
          <p:nvPr/>
        </p:nvSpPr>
        <p:spPr bwMode="auto">
          <a:xfrm>
            <a:off x="407368" y="607765"/>
            <a:ext cx="11305256" cy="1957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12.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中山站本次极昼期的结束时间大约在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A.2019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年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月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日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	B.2020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年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月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日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C.2020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年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月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日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  	D.2020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年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5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月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19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日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26" name="Rectangle 21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225953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1</a:t>
            </a:r>
          </a:p>
        </p:txBody>
      </p:sp>
      <p:sp>
        <p:nvSpPr>
          <p:cNvPr id="51" name="Rectangle 21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311497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4</a:t>
            </a:r>
          </a:p>
        </p:txBody>
      </p:sp>
      <p:sp>
        <p:nvSpPr>
          <p:cNvPr id="52" name="Rectangle 21">
            <a:hlinkClick r:id="rId5" action="ppaction://hlinksldjump"/>
          </p:cNvPr>
          <p:cNvSpPr>
            <a:spLocks noChangeArrowheads="1"/>
          </p:cNvSpPr>
          <p:nvPr/>
        </p:nvSpPr>
        <p:spPr bwMode="auto">
          <a:xfrm>
            <a:off x="340011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5</a:t>
            </a:r>
          </a:p>
        </p:txBody>
      </p:sp>
      <p:sp>
        <p:nvSpPr>
          <p:cNvPr id="53" name="Rectangle 21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368526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6</a:t>
            </a:r>
          </a:p>
        </p:txBody>
      </p:sp>
      <p:sp>
        <p:nvSpPr>
          <p:cNvPr id="32" name="TextBox 19"/>
          <p:cNvSpPr txBox="1"/>
          <p:nvPr/>
        </p:nvSpPr>
        <p:spPr>
          <a:xfrm>
            <a:off x="3906076" y="1255837"/>
            <a:ext cx="75609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40"/>
            <a:r>
              <a:rPr lang="zh-CN" altLang="en-US" sz="4500" b="1" dirty="0" smtClean="0">
                <a:solidFill>
                  <a:srgbClr val="C00000"/>
                </a:solidFill>
                <a:latin typeface="华文细黑" pitchFamily="2" charset="-122"/>
                <a:ea typeface="华文细黑" pitchFamily="2" charset="-122"/>
              </a:rPr>
              <a:t>√</a:t>
            </a:r>
            <a:endParaRPr lang="zh-CN" altLang="en-US" sz="4500" b="1" dirty="0">
              <a:solidFill>
                <a:srgbClr val="C00000"/>
              </a:solidFill>
              <a:latin typeface="华文细黑" pitchFamily="2" charset="-122"/>
              <a:ea typeface="华文细黑" pitchFamily="2" charset="-122"/>
            </a:endParaRPr>
          </a:p>
        </p:txBody>
      </p:sp>
      <p:sp>
        <p:nvSpPr>
          <p:cNvPr id="22" name="Rectangle 21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254468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2</a:t>
            </a:r>
          </a:p>
        </p:txBody>
      </p:sp>
      <p:sp>
        <p:nvSpPr>
          <p:cNvPr id="24" name="Rectangle 21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282982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350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 smtClean="0">
                <a:solidFill>
                  <a:prstClr val="black"/>
                </a:solidFill>
                <a:latin typeface="Broadway" panose="04040905080B02020502" pitchFamily="82" charset="0"/>
                <a:ea typeface="楷体" panose="02010609060101010101" pitchFamily="49" charset="-122"/>
                <a:cs typeface="经典繁仿黑" pitchFamily="49" charset="-122"/>
              </a:rPr>
              <a:t>3</a:t>
            </a:r>
            <a:endParaRPr lang="en-US" altLang="zh-CN" sz="1400" dirty="0">
              <a:solidFill>
                <a:prstClr val="black"/>
              </a:solidFill>
              <a:latin typeface="Broadway" panose="04040905080B02020502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3" name="Rectangle 21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3970405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7</a:t>
            </a:r>
            <a:endParaRPr lang="en-US" altLang="zh-CN" sz="1400" dirty="0">
              <a:solidFill>
                <a:prstClr val="black"/>
              </a:solidFill>
              <a:latin typeface="Broadway" pitchFamily="82" charset="0"/>
              <a:ea typeface="楷体" panose="02010609060101010101" pitchFamily="49" charset="-122"/>
              <a:cs typeface="经典繁仿黑" pitchFamily="49" charset="-122"/>
            </a:endParaRPr>
          </a:p>
        </p:txBody>
      </p:sp>
      <p:sp>
        <p:nvSpPr>
          <p:cNvPr id="15" name="Rectangle 21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255550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8</a:t>
            </a:r>
          </a:p>
        </p:txBody>
      </p:sp>
      <p:sp>
        <p:nvSpPr>
          <p:cNvPr id="16" name="Rectangle 21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540696" y="6416030"/>
            <a:ext cx="24485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9</a:t>
            </a:r>
          </a:p>
        </p:txBody>
      </p:sp>
      <p:sp>
        <p:nvSpPr>
          <p:cNvPr id="17" name="Rectangle 2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823395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10</a:t>
            </a:r>
          </a:p>
        </p:txBody>
      </p:sp>
      <p:sp>
        <p:nvSpPr>
          <p:cNvPr id="18" name="Rectangle 21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5187623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prstClr val="black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11</a:t>
            </a:r>
          </a:p>
        </p:txBody>
      </p:sp>
      <p:sp>
        <p:nvSpPr>
          <p:cNvPr id="19" name="Rectangle 21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5551851" y="6416030"/>
            <a:ext cx="293827" cy="324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364" tIns="51181" rIns="102364" bIns="51181" anchor="ctr"/>
          <a:lstStyle/>
          <a:p>
            <a:pPr algn="ctr" defTabSz="768046" fontAlgn="base">
              <a:spcBef>
                <a:spcPct val="0"/>
              </a:spcBef>
              <a:spcAft>
                <a:spcPct val="0"/>
              </a:spcAft>
            </a:pPr>
            <a:r>
              <a:rPr lang="en-US" altLang="zh-CN" sz="1400" dirty="0">
                <a:solidFill>
                  <a:srgbClr val="0000FF"/>
                </a:solidFill>
                <a:latin typeface="Broadway" pitchFamily="82" charset="0"/>
                <a:ea typeface="楷体" panose="02010609060101010101" pitchFamily="49" charset="-122"/>
                <a:cs typeface="经典繁仿黑" pitchFamily="49" charset="-122"/>
              </a:rPr>
              <a:t>12</a:t>
            </a:r>
          </a:p>
        </p:txBody>
      </p:sp>
      <p:sp>
        <p:nvSpPr>
          <p:cNvPr id="20" name="矩形 19"/>
          <p:cNvSpPr>
            <a:spLocks noChangeArrowheads="1"/>
          </p:cNvSpPr>
          <p:nvPr/>
        </p:nvSpPr>
        <p:spPr bwMode="auto">
          <a:xfrm>
            <a:off x="407368" y="2777377"/>
            <a:ext cx="11305256" cy="2595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solidFill>
                  <a:srgbClr val="0000FF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解析　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据材料可知，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月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28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日南极中山站迎来了昼夜交替后的第一次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日不落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，即中山站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月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28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日开始进入极昼期，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月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日南极圈及其以南都出现极昼，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月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28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日至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月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日相差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天，因此中山站此次极昼结束的时间应该是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月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22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日之后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24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天，时间约为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2020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年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月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15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日，选</a:t>
            </a:r>
            <a:r>
              <a:rPr lang="en-US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7345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矩形 15"/>
          <p:cNvSpPr/>
          <p:nvPr/>
        </p:nvSpPr>
        <p:spPr>
          <a:xfrm>
            <a:off x="696000" y="827187"/>
            <a:ext cx="10800000" cy="66447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昼夜长短的时间对称特点</a:t>
            </a:r>
            <a:endParaRPr lang="zh-CN" altLang="zh-CN" sz="2800" b="1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391321" y="608058"/>
            <a:ext cx="11409359" cy="6002654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2" name="组合 11"/>
          <p:cNvGrpSpPr/>
          <p:nvPr/>
        </p:nvGrpSpPr>
        <p:grpSpPr>
          <a:xfrm>
            <a:off x="387410" y="332656"/>
            <a:ext cx="1847123" cy="486905"/>
            <a:chOff x="382191" y="640926"/>
            <a:chExt cx="2031835" cy="535596"/>
          </a:xfrm>
        </p:grpSpPr>
        <p:sp>
          <p:nvSpPr>
            <p:cNvPr id="13" name="矩形 12"/>
            <p:cNvSpPr/>
            <p:nvPr/>
          </p:nvSpPr>
          <p:spPr>
            <a:xfrm>
              <a:off x="490974" y="733708"/>
              <a:ext cx="376638" cy="360650"/>
            </a:xfrm>
            <a:prstGeom prst="rect">
              <a:avLst/>
            </a:prstGeom>
            <a:solidFill>
              <a:srgbClr val="E1E5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382191" y="640926"/>
              <a:ext cx="2031835" cy="535596"/>
              <a:chOff x="5314664" y="989457"/>
              <a:chExt cx="3863997" cy="937112"/>
            </a:xfrm>
          </p:grpSpPr>
          <p:grpSp>
            <p:nvGrpSpPr>
              <p:cNvPr id="15" name="组合 14"/>
              <p:cNvGrpSpPr/>
              <p:nvPr/>
            </p:nvGrpSpPr>
            <p:grpSpPr>
              <a:xfrm>
                <a:off x="5314664" y="989457"/>
                <a:ext cx="511631" cy="937112"/>
                <a:chOff x="5314664" y="989457"/>
                <a:chExt cx="511631" cy="937112"/>
              </a:xfrm>
            </p:grpSpPr>
            <p:sp>
              <p:nvSpPr>
                <p:cNvPr id="27" name="矩形 1"/>
                <p:cNvSpPr/>
                <p:nvPr/>
              </p:nvSpPr>
              <p:spPr>
                <a:xfrm>
                  <a:off x="5314664" y="1008035"/>
                  <a:ext cx="422523" cy="918534"/>
                </a:xfrm>
                <a:custGeom>
                  <a:avLst/>
                  <a:gdLst>
                    <a:gd name="connsiteX0" fmla="*/ 0 w 432048"/>
                    <a:gd name="connsiteY0" fmla="*/ 0 h 864096"/>
                    <a:gd name="connsiteX1" fmla="*/ 432048 w 432048"/>
                    <a:gd name="connsiteY1" fmla="*/ 0 h 864096"/>
                    <a:gd name="connsiteX2" fmla="*/ 432048 w 432048"/>
                    <a:gd name="connsiteY2" fmla="*/ 864096 h 864096"/>
                    <a:gd name="connsiteX3" fmla="*/ 0 w 432048"/>
                    <a:gd name="connsiteY3" fmla="*/ 864096 h 864096"/>
                    <a:gd name="connsiteX4" fmla="*/ 0 w 432048"/>
                    <a:gd name="connsiteY4" fmla="*/ 0 h 864096"/>
                    <a:gd name="connsiteX0" fmla="*/ 0 w 441573"/>
                    <a:gd name="connsiteY0" fmla="*/ 0 h 921246"/>
                    <a:gd name="connsiteX1" fmla="*/ 441573 w 441573"/>
                    <a:gd name="connsiteY1" fmla="*/ 57150 h 921246"/>
                    <a:gd name="connsiteX2" fmla="*/ 441573 w 441573"/>
                    <a:gd name="connsiteY2" fmla="*/ 921246 h 921246"/>
                    <a:gd name="connsiteX3" fmla="*/ 9525 w 441573"/>
                    <a:gd name="connsiteY3" fmla="*/ 921246 h 921246"/>
                    <a:gd name="connsiteX4" fmla="*/ 0 w 441573"/>
                    <a:gd name="connsiteY4" fmla="*/ 0 h 921246"/>
                    <a:gd name="connsiteX0" fmla="*/ 0 w 441573"/>
                    <a:gd name="connsiteY0" fmla="*/ 0 h 921246"/>
                    <a:gd name="connsiteX1" fmla="*/ 441573 w 441573"/>
                    <a:gd name="connsiteY1" fmla="*/ 57150 h 921246"/>
                    <a:gd name="connsiteX2" fmla="*/ 441573 w 441573"/>
                    <a:gd name="connsiteY2" fmla="*/ 921246 h 921246"/>
                    <a:gd name="connsiteX3" fmla="*/ 19050 w 441573"/>
                    <a:gd name="connsiteY3" fmla="*/ 864096 h 921246"/>
                    <a:gd name="connsiteX4" fmla="*/ 0 w 441573"/>
                    <a:gd name="connsiteY4" fmla="*/ 0 h 921246"/>
                    <a:gd name="connsiteX0" fmla="*/ 0 w 441573"/>
                    <a:gd name="connsiteY0" fmla="*/ 0 h 921246"/>
                    <a:gd name="connsiteX1" fmla="*/ 441573 w 441573"/>
                    <a:gd name="connsiteY1" fmla="*/ 57150 h 921246"/>
                    <a:gd name="connsiteX2" fmla="*/ 441573 w 441573"/>
                    <a:gd name="connsiteY2" fmla="*/ 921246 h 921246"/>
                    <a:gd name="connsiteX3" fmla="*/ 19050 w 441573"/>
                    <a:gd name="connsiteY3" fmla="*/ 864096 h 921246"/>
                    <a:gd name="connsiteX4" fmla="*/ 0 w 441573"/>
                    <a:gd name="connsiteY4" fmla="*/ 0 h 921246"/>
                    <a:gd name="connsiteX0" fmla="*/ 0 w 441573"/>
                    <a:gd name="connsiteY0" fmla="*/ 0 h 921246"/>
                    <a:gd name="connsiteX1" fmla="*/ 441573 w 441573"/>
                    <a:gd name="connsiteY1" fmla="*/ 57150 h 921246"/>
                    <a:gd name="connsiteX2" fmla="*/ 441573 w 441573"/>
                    <a:gd name="connsiteY2" fmla="*/ 921246 h 921246"/>
                    <a:gd name="connsiteX3" fmla="*/ 19050 w 441573"/>
                    <a:gd name="connsiteY3" fmla="*/ 864096 h 921246"/>
                    <a:gd name="connsiteX4" fmla="*/ 0 w 441573"/>
                    <a:gd name="connsiteY4" fmla="*/ 0 h 921246"/>
                    <a:gd name="connsiteX0" fmla="*/ 0 w 441573"/>
                    <a:gd name="connsiteY0" fmla="*/ 0 h 921246"/>
                    <a:gd name="connsiteX1" fmla="*/ 441573 w 441573"/>
                    <a:gd name="connsiteY1" fmla="*/ 57150 h 921246"/>
                    <a:gd name="connsiteX2" fmla="*/ 441573 w 441573"/>
                    <a:gd name="connsiteY2" fmla="*/ 921246 h 921246"/>
                    <a:gd name="connsiteX3" fmla="*/ 19050 w 441573"/>
                    <a:gd name="connsiteY3" fmla="*/ 864096 h 921246"/>
                    <a:gd name="connsiteX4" fmla="*/ 0 w 441573"/>
                    <a:gd name="connsiteY4" fmla="*/ 0 h 921246"/>
                    <a:gd name="connsiteX0" fmla="*/ 0 w 441573"/>
                    <a:gd name="connsiteY0" fmla="*/ 0 h 921246"/>
                    <a:gd name="connsiteX1" fmla="*/ 225575 w 441573"/>
                    <a:gd name="connsiteY1" fmla="*/ 22795 h 921246"/>
                    <a:gd name="connsiteX2" fmla="*/ 441573 w 441573"/>
                    <a:gd name="connsiteY2" fmla="*/ 57150 h 921246"/>
                    <a:gd name="connsiteX3" fmla="*/ 441573 w 441573"/>
                    <a:gd name="connsiteY3" fmla="*/ 921246 h 921246"/>
                    <a:gd name="connsiteX4" fmla="*/ 19050 w 441573"/>
                    <a:gd name="connsiteY4" fmla="*/ 864096 h 921246"/>
                    <a:gd name="connsiteX5" fmla="*/ 0 w 441573"/>
                    <a:gd name="connsiteY5" fmla="*/ 0 h 921246"/>
                    <a:gd name="connsiteX0" fmla="*/ 0 w 441573"/>
                    <a:gd name="connsiteY0" fmla="*/ 5780 h 927026"/>
                    <a:gd name="connsiteX1" fmla="*/ 235100 w 441573"/>
                    <a:gd name="connsiteY1" fmla="*/ 0 h 927026"/>
                    <a:gd name="connsiteX2" fmla="*/ 441573 w 441573"/>
                    <a:gd name="connsiteY2" fmla="*/ 62930 h 927026"/>
                    <a:gd name="connsiteX3" fmla="*/ 441573 w 441573"/>
                    <a:gd name="connsiteY3" fmla="*/ 927026 h 927026"/>
                    <a:gd name="connsiteX4" fmla="*/ 19050 w 441573"/>
                    <a:gd name="connsiteY4" fmla="*/ 869876 h 927026"/>
                    <a:gd name="connsiteX5" fmla="*/ 0 w 441573"/>
                    <a:gd name="connsiteY5" fmla="*/ 5780 h 927026"/>
                    <a:gd name="connsiteX0" fmla="*/ 0 w 432048"/>
                    <a:gd name="connsiteY0" fmla="*/ 91505 h 927026"/>
                    <a:gd name="connsiteX1" fmla="*/ 225575 w 432048"/>
                    <a:gd name="connsiteY1" fmla="*/ 0 h 927026"/>
                    <a:gd name="connsiteX2" fmla="*/ 432048 w 432048"/>
                    <a:gd name="connsiteY2" fmla="*/ 62930 h 927026"/>
                    <a:gd name="connsiteX3" fmla="*/ 432048 w 432048"/>
                    <a:gd name="connsiteY3" fmla="*/ 927026 h 927026"/>
                    <a:gd name="connsiteX4" fmla="*/ 9525 w 432048"/>
                    <a:gd name="connsiteY4" fmla="*/ 869876 h 927026"/>
                    <a:gd name="connsiteX5" fmla="*/ 0 w 432048"/>
                    <a:gd name="connsiteY5" fmla="*/ 91505 h 927026"/>
                    <a:gd name="connsiteX0" fmla="*/ 0 w 432048"/>
                    <a:gd name="connsiteY0" fmla="*/ 91505 h 955601"/>
                    <a:gd name="connsiteX1" fmla="*/ 225575 w 432048"/>
                    <a:gd name="connsiteY1" fmla="*/ 0 h 955601"/>
                    <a:gd name="connsiteX2" fmla="*/ 432048 w 432048"/>
                    <a:gd name="connsiteY2" fmla="*/ 62930 h 955601"/>
                    <a:gd name="connsiteX3" fmla="*/ 432048 w 432048"/>
                    <a:gd name="connsiteY3" fmla="*/ 927026 h 955601"/>
                    <a:gd name="connsiteX4" fmla="*/ 28575 w 432048"/>
                    <a:gd name="connsiteY4" fmla="*/ 955601 h 955601"/>
                    <a:gd name="connsiteX5" fmla="*/ 0 w 432048"/>
                    <a:gd name="connsiteY5" fmla="*/ 91505 h 955601"/>
                    <a:gd name="connsiteX0" fmla="*/ 0 w 432048"/>
                    <a:gd name="connsiteY0" fmla="*/ 91505 h 955601"/>
                    <a:gd name="connsiteX1" fmla="*/ 225575 w 432048"/>
                    <a:gd name="connsiteY1" fmla="*/ 0 h 955601"/>
                    <a:gd name="connsiteX2" fmla="*/ 432048 w 432048"/>
                    <a:gd name="connsiteY2" fmla="*/ 62930 h 955601"/>
                    <a:gd name="connsiteX3" fmla="*/ 432048 w 432048"/>
                    <a:gd name="connsiteY3" fmla="*/ 927026 h 955601"/>
                    <a:gd name="connsiteX4" fmla="*/ 28575 w 432048"/>
                    <a:gd name="connsiteY4" fmla="*/ 955601 h 955601"/>
                    <a:gd name="connsiteX5" fmla="*/ 0 w 432048"/>
                    <a:gd name="connsiteY5" fmla="*/ 91505 h 955601"/>
                    <a:gd name="connsiteX0" fmla="*/ 0 w 432048"/>
                    <a:gd name="connsiteY0" fmla="*/ 148655 h 955601"/>
                    <a:gd name="connsiteX1" fmla="*/ 225575 w 432048"/>
                    <a:gd name="connsiteY1" fmla="*/ 0 h 955601"/>
                    <a:gd name="connsiteX2" fmla="*/ 432048 w 432048"/>
                    <a:gd name="connsiteY2" fmla="*/ 62930 h 955601"/>
                    <a:gd name="connsiteX3" fmla="*/ 432048 w 432048"/>
                    <a:gd name="connsiteY3" fmla="*/ 927026 h 955601"/>
                    <a:gd name="connsiteX4" fmla="*/ 28575 w 432048"/>
                    <a:gd name="connsiteY4" fmla="*/ 955601 h 955601"/>
                    <a:gd name="connsiteX5" fmla="*/ 0 w 432048"/>
                    <a:gd name="connsiteY5" fmla="*/ 148655 h 955601"/>
                    <a:gd name="connsiteX0" fmla="*/ 0 w 432048"/>
                    <a:gd name="connsiteY0" fmla="*/ 101030 h 907976"/>
                    <a:gd name="connsiteX1" fmla="*/ 254150 w 432048"/>
                    <a:gd name="connsiteY1" fmla="*/ 0 h 907976"/>
                    <a:gd name="connsiteX2" fmla="*/ 432048 w 432048"/>
                    <a:gd name="connsiteY2" fmla="*/ 15305 h 907976"/>
                    <a:gd name="connsiteX3" fmla="*/ 432048 w 432048"/>
                    <a:gd name="connsiteY3" fmla="*/ 879401 h 907976"/>
                    <a:gd name="connsiteX4" fmla="*/ 28575 w 432048"/>
                    <a:gd name="connsiteY4" fmla="*/ 907976 h 907976"/>
                    <a:gd name="connsiteX5" fmla="*/ 0 w 432048"/>
                    <a:gd name="connsiteY5" fmla="*/ 101030 h 907976"/>
                    <a:gd name="connsiteX0" fmla="*/ 0 w 422523"/>
                    <a:gd name="connsiteY0" fmla="*/ 101030 h 907976"/>
                    <a:gd name="connsiteX1" fmla="*/ 244625 w 422523"/>
                    <a:gd name="connsiteY1" fmla="*/ 0 h 907976"/>
                    <a:gd name="connsiteX2" fmla="*/ 422523 w 422523"/>
                    <a:gd name="connsiteY2" fmla="*/ 15305 h 907976"/>
                    <a:gd name="connsiteX3" fmla="*/ 422523 w 422523"/>
                    <a:gd name="connsiteY3" fmla="*/ 879401 h 907976"/>
                    <a:gd name="connsiteX4" fmla="*/ 19050 w 422523"/>
                    <a:gd name="connsiteY4" fmla="*/ 907976 h 907976"/>
                    <a:gd name="connsiteX5" fmla="*/ 0 w 422523"/>
                    <a:gd name="connsiteY5" fmla="*/ 101030 h 907976"/>
                    <a:gd name="connsiteX0" fmla="*/ 0 w 422523"/>
                    <a:gd name="connsiteY0" fmla="*/ 101030 h 955601"/>
                    <a:gd name="connsiteX1" fmla="*/ 244625 w 422523"/>
                    <a:gd name="connsiteY1" fmla="*/ 0 h 955601"/>
                    <a:gd name="connsiteX2" fmla="*/ 422523 w 422523"/>
                    <a:gd name="connsiteY2" fmla="*/ 15305 h 955601"/>
                    <a:gd name="connsiteX3" fmla="*/ 422523 w 422523"/>
                    <a:gd name="connsiteY3" fmla="*/ 879401 h 955601"/>
                    <a:gd name="connsiteX4" fmla="*/ 19050 w 422523"/>
                    <a:gd name="connsiteY4" fmla="*/ 955601 h 955601"/>
                    <a:gd name="connsiteX5" fmla="*/ 0 w 422523"/>
                    <a:gd name="connsiteY5" fmla="*/ 101030 h 955601"/>
                    <a:gd name="connsiteX0" fmla="*/ 0 w 422523"/>
                    <a:gd name="connsiteY0" fmla="*/ 101030 h 955601"/>
                    <a:gd name="connsiteX1" fmla="*/ 244625 w 422523"/>
                    <a:gd name="connsiteY1" fmla="*/ 0 h 955601"/>
                    <a:gd name="connsiteX2" fmla="*/ 422523 w 422523"/>
                    <a:gd name="connsiteY2" fmla="*/ 101030 h 955601"/>
                    <a:gd name="connsiteX3" fmla="*/ 422523 w 422523"/>
                    <a:gd name="connsiteY3" fmla="*/ 879401 h 955601"/>
                    <a:gd name="connsiteX4" fmla="*/ 19050 w 422523"/>
                    <a:gd name="connsiteY4" fmla="*/ 955601 h 955601"/>
                    <a:gd name="connsiteX5" fmla="*/ 0 w 422523"/>
                    <a:gd name="connsiteY5" fmla="*/ 101030 h 955601"/>
                    <a:gd name="connsiteX0" fmla="*/ 0 w 422523"/>
                    <a:gd name="connsiteY0" fmla="*/ 110555 h 965126"/>
                    <a:gd name="connsiteX1" fmla="*/ 263675 w 422523"/>
                    <a:gd name="connsiteY1" fmla="*/ 0 h 965126"/>
                    <a:gd name="connsiteX2" fmla="*/ 422523 w 422523"/>
                    <a:gd name="connsiteY2" fmla="*/ 110555 h 965126"/>
                    <a:gd name="connsiteX3" fmla="*/ 422523 w 422523"/>
                    <a:gd name="connsiteY3" fmla="*/ 888926 h 965126"/>
                    <a:gd name="connsiteX4" fmla="*/ 19050 w 422523"/>
                    <a:gd name="connsiteY4" fmla="*/ 965126 h 965126"/>
                    <a:gd name="connsiteX5" fmla="*/ 0 w 422523"/>
                    <a:gd name="connsiteY5" fmla="*/ 110555 h 965126"/>
                    <a:gd name="connsiteX0" fmla="*/ 0 w 422523"/>
                    <a:gd name="connsiteY0" fmla="*/ 110555 h 923837"/>
                    <a:gd name="connsiteX1" fmla="*/ 263675 w 422523"/>
                    <a:gd name="connsiteY1" fmla="*/ 0 h 923837"/>
                    <a:gd name="connsiteX2" fmla="*/ 422523 w 422523"/>
                    <a:gd name="connsiteY2" fmla="*/ 110555 h 923837"/>
                    <a:gd name="connsiteX3" fmla="*/ 422523 w 422523"/>
                    <a:gd name="connsiteY3" fmla="*/ 888926 h 923837"/>
                    <a:gd name="connsiteX4" fmla="*/ 24822 w 422523"/>
                    <a:gd name="connsiteY4" fmla="*/ 923837 h 923837"/>
                    <a:gd name="connsiteX5" fmla="*/ 0 w 422523"/>
                    <a:gd name="connsiteY5" fmla="*/ 110555 h 923837"/>
                    <a:gd name="connsiteX0" fmla="*/ 0 w 422523"/>
                    <a:gd name="connsiteY0" fmla="*/ 110555 h 923837"/>
                    <a:gd name="connsiteX1" fmla="*/ 263675 w 422523"/>
                    <a:gd name="connsiteY1" fmla="*/ 0 h 923837"/>
                    <a:gd name="connsiteX2" fmla="*/ 422523 w 422523"/>
                    <a:gd name="connsiteY2" fmla="*/ 110555 h 923837"/>
                    <a:gd name="connsiteX3" fmla="*/ 422523 w 422523"/>
                    <a:gd name="connsiteY3" fmla="*/ 888926 h 923837"/>
                    <a:gd name="connsiteX4" fmla="*/ 24822 w 422523"/>
                    <a:gd name="connsiteY4" fmla="*/ 923837 h 923837"/>
                    <a:gd name="connsiteX5" fmla="*/ 0 w 422523"/>
                    <a:gd name="connsiteY5" fmla="*/ 110555 h 923837"/>
                    <a:gd name="connsiteX0" fmla="*/ 0 w 422523"/>
                    <a:gd name="connsiteY0" fmla="*/ 110555 h 923837"/>
                    <a:gd name="connsiteX1" fmla="*/ 263675 w 422523"/>
                    <a:gd name="connsiteY1" fmla="*/ 0 h 923837"/>
                    <a:gd name="connsiteX2" fmla="*/ 422523 w 422523"/>
                    <a:gd name="connsiteY2" fmla="*/ 110555 h 923837"/>
                    <a:gd name="connsiteX3" fmla="*/ 422523 w 422523"/>
                    <a:gd name="connsiteY3" fmla="*/ 888926 h 923837"/>
                    <a:gd name="connsiteX4" fmla="*/ 24822 w 422523"/>
                    <a:gd name="connsiteY4" fmla="*/ 923837 h 923837"/>
                    <a:gd name="connsiteX5" fmla="*/ 0 w 422523"/>
                    <a:gd name="connsiteY5" fmla="*/ 110555 h 9238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22523" h="923837">
                      <a:moveTo>
                        <a:pt x="0" y="110555"/>
                      </a:moveTo>
                      <a:lnTo>
                        <a:pt x="263675" y="0"/>
                      </a:lnTo>
                      <a:lnTo>
                        <a:pt x="422523" y="110555"/>
                      </a:lnTo>
                      <a:lnTo>
                        <a:pt x="422523" y="888926"/>
                      </a:lnTo>
                      <a:cubicBezTo>
                        <a:pt x="281682" y="869876"/>
                        <a:pt x="226278" y="879397"/>
                        <a:pt x="24822" y="923837"/>
                      </a:cubicBezTo>
                      <a:lnTo>
                        <a:pt x="0" y="110555"/>
                      </a:lnTo>
                      <a:close/>
                    </a:path>
                  </a:pathLst>
                </a:custGeom>
                <a:solidFill>
                  <a:schemeClr val="tx1">
                    <a:lumMod val="50000"/>
                    <a:lumOff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8" name="矩形 1"/>
                <p:cNvSpPr/>
                <p:nvPr/>
              </p:nvSpPr>
              <p:spPr>
                <a:xfrm>
                  <a:off x="5384721" y="989457"/>
                  <a:ext cx="441574" cy="928174"/>
                </a:xfrm>
                <a:custGeom>
                  <a:avLst/>
                  <a:gdLst>
                    <a:gd name="connsiteX0" fmla="*/ 0 w 432048"/>
                    <a:gd name="connsiteY0" fmla="*/ 0 h 864096"/>
                    <a:gd name="connsiteX1" fmla="*/ 432048 w 432048"/>
                    <a:gd name="connsiteY1" fmla="*/ 0 h 864096"/>
                    <a:gd name="connsiteX2" fmla="*/ 432048 w 432048"/>
                    <a:gd name="connsiteY2" fmla="*/ 864096 h 864096"/>
                    <a:gd name="connsiteX3" fmla="*/ 0 w 432048"/>
                    <a:gd name="connsiteY3" fmla="*/ 864096 h 864096"/>
                    <a:gd name="connsiteX4" fmla="*/ 0 w 432048"/>
                    <a:gd name="connsiteY4" fmla="*/ 0 h 864096"/>
                    <a:gd name="connsiteX0" fmla="*/ 0 w 441573"/>
                    <a:gd name="connsiteY0" fmla="*/ 0 h 921246"/>
                    <a:gd name="connsiteX1" fmla="*/ 441573 w 441573"/>
                    <a:gd name="connsiteY1" fmla="*/ 57150 h 921246"/>
                    <a:gd name="connsiteX2" fmla="*/ 441573 w 441573"/>
                    <a:gd name="connsiteY2" fmla="*/ 921246 h 921246"/>
                    <a:gd name="connsiteX3" fmla="*/ 9525 w 441573"/>
                    <a:gd name="connsiteY3" fmla="*/ 921246 h 921246"/>
                    <a:gd name="connsiteX4" fmla="*/ 0 w 441573"/>
                    <a:gd name="connsiteY4" fmla="*/ 0 h 921246"/>
                    <a:gd name="connsiteX0" fmla="*/ 0 w 441573"/>
                    <a:gd name="connsiteY0" fmla="*/ 0 h 921246"/>
                    <a:gd name="connsiteX1" fmla="*/ 441573 w 441573"/>
                    <a:gd name="connsiteY1" fmla="*/ 57150 h 921246"/>
                    <a:gd name="connsiteX2" fmla="*/ 441573 w 441573"/>
                    <a:gd name="connsiteY2" fmla="*/ 921246 h 921246"/>
                    <a:gd name="connsiteX3" fmla="*/ 19050 w 441573"/>
                    <a:gd name="connsiteY3" fmla="*/ 864096 h 921246"/>
                    <a:gd name="connsiteX4" fmla="*/ 0 w 441573"/>
                    <a:gd name="connsiteY4" fmla="*/ 0 h 921246"/>
                    <a:gd name="connsiteX0" fmla="*/ 0 w 441573"/>
                    <a:gd name="connsiteY0" fmla="*/ 0 h 921246"/>
                    <a:gd name="connsiteX1" fmla="*/ 441573 w 441573"/>
                    <a:gd name="connsiteY1" fmla="*/ 57150 h 921246"/>
                    <a:gd name="connsiteX2" fmla="*/ 441573 w 441573"/>
                    <a:gd name="connsiteY2" fmla="*/ 921246 h 921246"/>
                    <a:gd name="connsiteX3" fmla="*/ 19050 w 441573"/>
                    <a:gd name="connsiteY3" fmla="*/ 864096 h 921246"/>
                    <a:gd name="connsiteX4" fmla="*/ 0 w 441573"/>
                    <a:gd name="connsiteY4" fmla="*/ 0 h 921246"/>
                    <a:gd name="connsiteX0" fmla="*/ 0 w 441573"/>
                    <a:gd name="connsiteY0" fmla="*/ 0 h 921246"/>
                    <a:gd name="connsiteX1" fmla="*/ 441573 w 441573"/>
                    <a:gd name="connsiteY1" fmla="*/ 57150 h 921246"/>
                    <a:gd name="connsiteX2" fmla="*/ 441573 w 441573"/>
                    <a:gd name="connsiteY2" fmla="*/ 921246 h 921246"/>
                    <a:gd name="connsiteX3" fmla="*/ 19050 w 441573"/>
                    <a:gd name="connsiteY3" fmla="*/ 864096 h 921246"/>
                    <a:gd name="connsiteX4" fmla="*/ 0 w 441573"/>
                    <a:gd name="connsiteY4" fmla="*/ 0 h 921246"/>
                    <a:gd name="connsiteX0" fmla="*/ 0 w 441573"/>
                    <a:gd name="connsiteY0" fmla="*/ 0 h 921246"/>
                    <a:gd name="connsiteX1" fmla="*/ 441573 w 441573"/>
                    <a:gd name="connsiteY1" fmla="*/ 57150 h 921246"/>
                    <a:gd name="connsiteX2" fmla="*/ 441573 w 441573"/>
                    <a:gd name="connsiteY2" fmla="*/ 921246 h 921246"/>
                    <a:gd name="connsiteX3" fmla="*/ 19050 w 441573"/>
                    <a:gd name="connsiteY3" fmla="*/ 864096 h 921246"/>
                    <a:gd name="connsiteX4" fmla="*/ 0 w 441573"/>
                    <a:gd name="connsiteY4" fmla="*/ 0 h 921246"/>
                    <a:gd name="connsiteX0" fmla="*/ 0 w 441573"/>
                    <a:gd name="connsiteY0" fmla="*/ 0 h 921246"/>
                    <a:gd name="connsiteX1" fmla="*/ 225575 w 441573"/>
                    <a:gd name="connsiteY1" fmla="*/ 22795 h 921246"/>
                    <a:gd name="connsiteX2" fmla="*/ 441573 w 441573"/>
                    <a:gd name="connsiteY2" fmla="*/ 57150 h 921246"/>
                    <a:gd name="connsiteX3" fmla="*/ 441573 w 441573"/>
                    <a:gd name="connsiteY3" fmla="*/ 921246 h 921246"/>
                    <a:gd name="connsiteX4" fmla="*/ 19050 w 441573"/>
                    <a:gd name="connsiteY4" fmla="*/ 864096 h 921246"/>
                    <a:gd name="connsiteX5" fmla="*/ 0 w 441573"/>
                    <a:gd name="connsiteY5" fmla="*/ 0 h 921246"/>
                    <a:gd name="connsiteX0" fmla="*/ 0 w 441573"/>
                    <a:gd name="connsiteY0" fmla="*/ 5780 h 927026"/>
                    <a:gd name="connsiteX1" fmla="*/ 235100 w 441573"/>
                    <a:gd name="connsiteY1" fmla="*/ 0 h 927026"/>
                    <a:gd name="connsiteX2" fmla="*/ 441573 w 441573"/>
                    <a:gd name="connsiteY2" fmla="*/ 62930 h 927026"/>
                    <a:gd name="connsiteX3" fmla="*/ 441573 w 441573"/>
                    <a:gd name="connsiteY3" fmla="*/ 927026 h 927026"/>
                    <a:gd name="connsiteX4" fmla="*/ 19050 w 441573"/>
                    <a:gd name="connsiteY4" fmla="*/ 869876 h 927026"/>
                    <a:gd name="connsiteX5" fmla="*/ 0 w 441573"/>
                    <a:gd name="connsiteY5" fmla="*/ 5780 h 927026"/>
                    <a:gd name="connsiteX0" fmla="*/ 0 w 441573"/>
                    <a:gd name="connsiteY0" fmla="*/ 0 h 921246"/>
                    <a:gd name="connsiteX1" fmla="*/ 441573 w 441573"/>
                    <a:gd name="connsiteY1" fmla="*/ 57150 h 921246"/>
                    <a:gd name="connsiteX2" fmla="*/ 441573 w 441573"/>
                    <a:gd name="connsiteY2" fmla="*/ 921246 h 921246"/>
                    <a:gd name="connsiteX3" fmla="*/ 19050 w 441573"/>
                    <a:gd name="connsiteY3" fmla="*/ 864096 h 921246"/>
                    <a:gd name="connsiteX4" fmla="*/ 0 w 441573"/>
                    <a:gd name="connsiteY4" fmla="*/ 0 h 921246"/>
                    <a:gd name="connsiteX0" fmla="*/ 0 w 441573"/>
                    <a:gd name="connsiteY0" fmla="*/ 591 h 921837"/>
                    <a:gd name="connsiteX1" fmla="*/ 441573 w 441573"/>
                    <a:gd name="connsiteY1" fmla="*/ 57741 h 921837"/>
                    <a:gd name="connsiteX2" fmla="*/ 441573 w 441573"/>
                    <a:gd name="connsiteY2" fmla="*/ 921837 h 921837"/>
                    <a:gd name="connsiteX3" fmla="*/ 19050 w 441573"/>
                    <a:gd name="connsiteY3" fmla="*/ 864687 h 921837"/>
                    <a:gd name="connsiteX4" fmla="*/ 0 w 441573"/>
                    <a:gd name="connsiteY4" fmla="*/ 591 h 921837"/>
                    <a:gd name="connsiteX0" fmla="*/ 0 w 441573"/>
                    <a:gd name="connsiteY0" fmla="*/ 0 h 921246"/>
                    <a:gd name="connsiteX1" fmla="*/ 441573 w 441573"/>
                    <a:gd name="connsiteY1" fmla="*/ 57150 h 921246"/>
                    <a:gd name="connsiteX2" fmla="*/ 441573 w 441573"/>
                    <a:gd name="connsiteY2" fmla="*/ 921246 h 921246"/>
                    <a:gd name="connsiteX3" fmla="*/ 19050 w 441573"/>
                    <a:gd name="connsiteY3" fmla="*/ 864096 h 921246"/>
                    <a:gd name="connsiteX4" fmla="*/ 0 w 441573"/>
                    <a:gd name="connsiteY4" fmla="*/ 0 h 921246"/>
                    <a:gd name="connsiteX0" fmla="*/ 0 w 441573"/>
                    <a:gd name="connsiteY0" fmla="*/ 0 h 921246"/>
                    <a:gd name="connsiteX1" fmla="*/ 441573 w 441573"/>
                    <a:gd name="connsiteY1" fmla="*/ 57150 h 921246"/>
                    <a:gd name="connsiteX2" fmla="*/ 441573 w 441573"/>
                    <a:gd name="connsiteY2" fmla="*/ 921246 h 921246"/>
                    <a:gd name="connsiteX3" fmla="*/ 19050 w 441573"/>
                    <a:gd name="connsiteY3" fmla="*/ 864096 h 921246"/>
                    <a:gd name="connsiteX4" fmla="*/ 0 w 441573"/>
                    <a:gd name="connsiteY4" fmla="*/ 0 h 921246"/>
                    <a:gd name="connsiteX0" fmla="*/ 0 w 441573"/>
                    <a:gd name="connsiteY0" fmla="*/ 0 h 921246"/>
                    <a:gd name="connsiteX1" fmla="*/ 441573 w 441573"/>
                    <a:gd name="connsiteY1" fmla="*/ 57150 h 921246"/>
                    <a:gd name="connsiteX2" fmla="*/ 441573 w 441573"/>
                    <a:gd name="connsiteY2" fmla="*/ 921246 h 921246"/>
                    <a:gd name="connsiteX3" fmla="*/ 19050 w 441573"/>
                    <a:gd name="connsiteY3" fmla="*/ 864096 h 921246"/>
                    <a:gd name="connsiteX4" fmla="*/ 0 w 441573"/>
                    <a:gd name="connsiteY4" fmla="*/ 0 h 921246"/>
                    <a:gd name="connsiteX0" fmla="*/ 0 w 441573"/>
                    <a:gd name="connsiteY0" fmla="*/ 4774 h 926020"/>
                    <a:gd name="connsiteX1" fmla="*/ 441573 w 441573"/>
                    <a:gd name="connsiteY1" fmla="*/ 61924 h 926020"/>
                    <a:gd name="connsiteX2" fmla="*/ 441573 w 441573"/>
                    <a:gd name="connsiteY2" fmla="*/ 926020 h 926020"/>
                    <a:gd name="connsiteX3" fmla="*/ 19050 w 441573"/>
                    <a:gd name="connsiteY3" fmla="*/ 868870 h 926020"/>
                    <a:gd name="connsiteX4" fmla="*/ 0 w 441573"/>
                    <a:gd name="connsiteY4" fmla="*/ 4774 h 926020"/>
                    <a:gd name="connsiteX0" fmla="*/ 0 w 441573"/>
                    <a:gd name="connsiteY0" fmla="*/ 0 h 921246"/>
                    <a:gd name="connsiteX1" fmla="*/ 441573 w 441573"/>
                    <a:gd name="connsiteY1" fmla="*/ 57150 h 921246"/>
                    <a:gd name="connsiteX2" fmla="*/ 441573 w 441573"/>
                    <a:gd name="connsiteY2" fmla="*/ 921246 h 921246"/>
                    <a:gd name="connsiteX3" fmla="*/ 19050 w 441573"/>
                    <a:gd name="connsiteY3" fmla="*/ 864096 h 921246"/>
                    <a:gd name="connsiteX4" fmla="*/ 0 w 441573"/>
                    <a:gd name="connsiteY4" fmla="*/ 0 h 921246"/>
                    <a:gd name="connsiteX0" fmla="*/ 0 w 441573"/>
                    <a:gd name="connsiteY0" fmla="*/ 9218 h 930464"/>
                    <a:gd name="connsiteX1" fmla="*/ 441573 w 441573"/>
                    <a:gd name="connsiteY1" fmla="*/ 66368 h 930464"/>
                    <a:gd name="connsiteX2" fmla="*/ 441573 w 441573"/>
                    <a:gd name="connsiteY2" fmla="*/ 930464 h 930464"/>
                    <a:gd name="connsiteX3" fmla="*/ 19050 w 441573"/>
                    <a:gd name="connsiteY3" fmla="*/ 873314 h 930464"/>
                    <a:gd name="connsiteX4" fmla="*/ 0 w 441573"/>
                    <a:gd name="connsiteY4" fmla="*/ 9218 h 930464"/>
                    <a:gd name="connsiteX0" fmla="*/ 0 w 441573"/>
                    <a:gd name="connsiteY0" fmla="*/ 3771 h 925017"/>
                    <a:gd name="connsiteX1" fmla="*/ 441573 w 441573"/>
                    <a:gd name="connsiteY1" fmla="*/ 60921 h 925017"/>
                    <a:gd name="connsiteX2" fmla="*/ 441573 w 441573"/>
                    <a:gd name="connsiteY2" fmla="*/ 925017 h 925017"/>
                    <a:gd name="connsiteX3" fmla="*/ 19050 w 441573"/>
                    <a:gd name="connsiteY3" fmla="*/ 867867 h 925017"/>
                    <a:gd name="connsiteX4" fmla="*/ 0 w 441573"/>
                    <a:gd name="connsiteY4" fmla="*/ 3771 h 925017"/>
                    <a:gd name="connsiteX0" fmla="*/ 0 w 441573"/>
                    <a:gd name="connsiteY0" fmla="*/ 6927 h 928173"/>
                    <a:gd name="connsiteX1" fmla="*/ 441573 w 441573"/>
                    <a:gd name="connsiteY1" fmla="*/ 64077 h 928173"/>
                    <a:gd name="connsiteX2" fmla="*/ 441573 w 441573"/>
                    <a:gd name="connsiteY2" fmla="*/ 928173 h 928173"/>
                    <a:gd name="connsiteX3" fmla="*/ 19050 w 441573"/>
                    <a:gd name="connsiteY3" fmla="*/ 871023 h 928173"/>
                    <a:gd name="connsiteX4" fmla="*/ 0 w 441573"/>
                    <a:gd name="connsiteY4" fmla="*/ 6927 h 928173"/>
                    <a:gd name="connsiteX0" fmla="*/ 0 w 441573"/>
                    <a:gd name="connsiteY0" fmla="*/ 6927 h 928173"/>
                    <a:gd name="connsiteX1" fmla="*/ 441573 w 441573"/>
                    <a:gd name="connsiteY1" fmla="*/ 64077 h 928173"/>
                    <a:gd name="connsiteX2" fmla="*/ 441573 w 441573"/>
                    <a:gd name="connsiteY2" fmla="*/ 928173 h 928173"/>
                    <a:gd name="connsiteX3" fmla="*/ 19050 w 441573"/>
                    <a:gd name="connsiteY3" fmla="*/ 871023 h 928173"/>
                    <a:gd name="connsiteX4" fmla="*/ 0 w 441573"/>
                    <a:gd name="connsiteY4" fmla="*/ 6927 h 928173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41573" h="928173">
                      <a:moveTo>
                        <a:pt x="0" y="6927"/>
                      </a:moveTo>
                      <a:cubicBezTo>
                        <a:pt x="430039" y="-21391"/>
                        <a:pt x="294382" y="45027"/>
                        <a:pt x="441573" y="64077"/>
                      </a:cubicBezTo>
                      <a:lnTo>
                        <a:pt x="441573" y="928173"/>
                      </a:lnTo>
                      <a:cubicBezTo>
                        <a:pt x="300732" y="909123"/>
                        <a:pt x="376362" y="845555"/>
                        <a:pt x="19050" y="871023"/>
                      </a:cubicBezTo>
                      <a:lnTo>
                        <a:pt x="0" y="6927"/>
                      </a:lnTo>
                      <a:close/>
                    </a:path>
                  </a:pathLst>
                </a:custGeom>
                <a:solidFill>
                  <a:schemeClr val="accent5">
                    <a:lumMod val="7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26" name="矩形 25"/>
              <p:cNvSpPr/>
              <p:nvPr/>
            </p:nvSpPr>
            <p:spPr>
              <a:xfrm>
                <a:off x="5860062" y="1011194"/>
                <a:ext cx="3318599" cy="906432"/>
              </a:xfrm>
              <a:prstGeom prst="rect">
                <a:avLst/>
              </a:prstGeom>
              <a:solidFill>
                <a:schemeClr val="accent5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29" name="矩形 28"/>
          <p:cNvSpPr/>
          <p:nvPr/>
        </p:nvSpPr>
        <p:spPr>
          <a:xfrm>
            <a:off x="650357" y="340306"/>
            <a:ext cx="1518364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377">
              <a:spcBef>
                <a:spcPct val="0"/>
              </a:spcBef>
            </a:pPr>
            <a:r>
              <a:rPr lang="zh-CN" altLang="en-US" sz="2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特别提醒</a:t>
            </a:r>
          </a:p>
        </p:txBody>
      </p:sp>
      <p:pic>
        <p:nvPicPr>
          <p:cNvPr id="11266" name="Picture 2" descr="X9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5907" y="1612794"/>
            <a:ext cx="5256275" cy="2461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矩形 17"/>
          <p:cNvSpPr/>
          <p:nvPr/>
        </p:nvSpPr>
        <p:spPr>
          <a:xfrm>
            <a:off x="696000" y="3933056"/>
            <a:ext cx="1094461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关于冬至日、夏至日对称的两个日期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(A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：昼长、夜长相等。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关于春分日、秋分日对称的两个日期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(B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C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、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D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与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E)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：一个日期的昼长与另一个日期的夜长相等。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73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390000" y="630213"/>
            <a:ext cx="11178608" cy="654386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一、昼夜长短分布和变化的</a:t>
            </a:r>
            <a:r>
              <a:rPr lang="en-US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</a:t>
            </a:r>
            <a:r>
              <a:rPr lang="zh-CN" altLang="zh-CN" sz="26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大</a:t>
            </a:r>
            <a:r>
              <a:rPr lang="zh-CN" altLang="zh-CN" sz="2600" b="1" kern="100" dirty="0" smtClean="0">
                <a:solidFill>
                  <a:srgbClr val="0000FF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规律</a:t>
            </a:r>
            <a:endParaRPr lang="zh-CN" altLang="zh-CN" sz="2600" b="1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409285" y="448652"/>
            <a:ext cx="11256212" cy="1611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4"/>
          <p:cNvSpPr/>
          <p:nvPr/>
        </p:nvSpPr>
        <p:spPr>
          <a:xfrm>
            <a:off x="983432" y="79741"/>
            <a:ext cx="66967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1219140">
              <a:defRPr/>
            </a:pPr>
            <a:r>
              <a:rPr lang="zh-CN" altLang="en-US" sz="2800" b="1" kern="100" dirty="0">
                <a:solidFill>
                  <a:prstClr val="black"/>
                </a:solidFill>
                <a:latin typeface="Times New Roman" panose="02020603050405020304"/>
                <a:cs typeface="Times New Roman" panose="02020603050405020304"/>
              </a:rPr>
              <a:t>考点突破</a:t>
            </a:r>
            <a:endParaRPr lang="zh-CN" altLang="zh-CN" sz="2800" b="1" kern="100" dirty="0">
              <a:solidFill>
                <a:prstClr val="black"/>
              </a:solidFill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9505056" y="251356"/>
            <a:ext cx="2262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重难剖析</a:t>
            </a:r>
            <a:r>
              <a:rPr lang="zh-CN" alt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　</a:t>
            </a:r>
            <a:r>
              <a:rPr lang="zh-CN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总结提升</a:t>
            </a:r>
            <a:endParaRPr lang="zh-CN" alt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cxnSp>
        <p:nvCxnSpPr>
          <p:cNvPr id="17" name="肘形连接符 16"/>
          <p:cNvCxnSpPr/>
          <p:nvPr/>
        </p:nvCxnSpPr>
        <p:spPr>
          <a:xfrm rot="10800000" flipH="1" flipV="1">
            <a:off x="612766" y="295848"/>
            <a:ext cx="11062414" cy="324839"/>
          </a:xfrm>
          <a:prstGeom prst="bentConnector3">
            <a:avLst>
              <a:gd name="adj1" fmla="val -1893"/>
            </a:avLst>
          </a:prstGeom>
          <a:ln w="127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流程图: 离页连接符 17"/>
          <p:cNvSpPr/>
          <p:nvPr/>
        </p:nvSpPr>
        <p:spPr>
          <a:xfrm>
            <a:off x="624802" y="206713"/>
            <a:ext cx="189621" cy="333731"/>
          </a:xfrm>
          <a:prstGeom prst="flowChartOffpageConnector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pic>
        <p:nvPicPr>
          <p:cNvPr id="12290" name="Picture 2" descr="X9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832" y="1556792"/>
            <a:ext cx="7469268" cy="51428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矩形 9"/>
          <p:cNvSpPr/>
          <p:nvPr/>
        </p:nvSpPr>
        <p:spPr>
          <a:xfrm>
            <a:off x="390000" y="1196752"/>
            <a:ext cx="4121824" cy="5665758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 defTabSz="914400">
              <a:lnSpc>
                <a:spcPct val="140000"/>
              </a:lnSpc>
            </a:pP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</a:t>
            </a:r>
            <a:r>
              <a:rPr lang="zh-CN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昼夜长短分布</a:t>
            </a:r>
            <a:r>
              <a:rPr lang="en-US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——</a:t>
            </a:r>
            <a:r>
              <a:rPr lang="zh-CN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抓</a:t>
            </a:r>
            <a:r>
              <a:rPr lang="en-US" altLang="zh-CN" sz="2600" kern="100" dirty="0">
                <a:solidFill>
                  <a:prstClr val="black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直射点位置</a:t>
            </a:r>
            <a:r>
              <a:rPr lang="en-US" altLang="zh-CN" sz="2600" kern="100" dirty="0">
                <a:solidFill>
                  <a:prstClr val="black"/>
                </a:solidFill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endParaRPr lang="zh-CN" altLang="zh-CN" sz="260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lvl="0" algn="just" defTabSz="914400">
              <a:lnSpc>
                <a:spcPct val="140000"/>
              </a:lnSpc>
            </a:pPr>
            <a:r>
              <a:rPr lang="zh-CN" altLang="zh-CN" sz="2600" kern="100" dirty="0">
                <a:solidFill>
                  <a:prstClr val="black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太阳直射点所在的半球位置决定昼夜长短状况。太阳直射点在哪个半球，哪个半球就昼长夜短，且越向该半球的高纬度地区白昼时间越长。太阳直射点所在半球的极点周围出现极昼现象。如图所示：</a:t>
            </a:r>
            <a:endParaRPr lang="zh-CN" altLang="zh-CN" sz="2600" kern="100" dirty="0">
              <a:solidFill>
                <a:prstClr val="black"/>
              </a:solidFill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967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X9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8917" y="3362284"/>
            <a:ext cx="7128903" cy="3304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矩形 6"/>
          <p:cNvSpPr/>
          <p:nvPr/>
        </p:nvSpPr>
        <p:spPr>
          <a:xfrm>
            <a:off x="407368" y="44624"/>
            <a:ext cx="11412000" cy="3280554"/>
          </a:xfrm>
          <a:prstGeom prst="rect">
            <a:avLst/>
          </a:prstGeom>
        </p:spPr>
        <p:txBody>
          <a:bodyPr wrap="square" lIns="121898" tIns="60948" rIns="121898" bIns="60948">
            <a:spAutoFit/>
          </a:bodyPr>
          <a:lstStyle>
            <a:defPPr>
              <a:defRPr lang="zh-CN"/>
            </a:defPPr>
            <a:lvl1pPr marL="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4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80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6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2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800" algn="l" defTabSz="1218565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昼夜长短变化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——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抓</a:t>
            </a:r>
            <a:r>
              <a:rPr lang="en-US" altLang="zh-CN" sz="2800" b="1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移动方向</a:t>
            </a:r>
            <a:r>
              <a:rPr lang="en-US" altLang="zh-CN" sz="2800" b="1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此处的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移动方向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主要是指太阳直射点的移动方向，它决定昼长、夜长的变化趋势，纬度高低决定昼夜长短的变化幅度。太阳直射点向哪个方向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南、北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移动、哪个半球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南、北半球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就昼变长夜变短；且纬度越高，昼夜长短变化幅度越大。如下图所示：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6806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9376" y="-27384"/>
            <a:ext cx="9889815" cy="12354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3.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极昼极夜范围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——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抓</a:t>
            </a:r>
            <a:r>
              <a:rPr lang="en-US" altLang="zh-CN" sz="2800" b="1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“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直射点位置</a:t>
            </a:r>
            <a:r>
              <a:rPr lang="en-US" altLang="zh-CN" sz="2800" b="1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”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太阳直射点的纬度与出现极昼极夜的最低纬度互余。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9376" y="1196752"/>
            <a:ext cx="9889815" cy="6644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二、直射点位置、日出日落方位与昼夜长短的关系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6743192"/>
              </p:ext>
            </p:extLst>
          </p:nvPr>
        </p:nvGraphicFramePr>
        <p:xfrm>
          <a:off x="551384" y="1916832"/>
          <a:ext cx="11161241" cy="4779264"/>
        </p:xfrm>
        <a:graphic>
          <a:graphicData uri="http://schemas.openxmlformats.org/drawingml/2006/table">
            <a:tbl>
              <a:tblPr/>
              <a:tblGrid>
                <a:gridCol w="1204280"/>
                <a:gridCol w="3620256"/>
                <a:gridCol w="3017718"/>
                <a:gridCol w="3318987"/>
              </a:tblGrid>
              <a:tr h="1181579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直射点位置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日出方位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极昼、极夜区除外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)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日落方位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极昼、极夜区除外</a:t>
                      </a:r>
                      <a:r>
                        <a:rPr lang="en-US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)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昼夜长短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579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北半球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东北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北半球早于地方时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6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时日出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)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西北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北半球晚于地方时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18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时日落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)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北半球昼长夜短，南半球昼短夜长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0789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赤道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正东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地方时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6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时日出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)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正西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地方时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18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时日落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)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全球昼夜等长</a:t>
                      </a:r>
                      <a:endParaRPr lang="zh-CN" sz="2800" kern="10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1579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南半球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东南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北半球晚于地方时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6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时日出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)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西南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北半球早于地方时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18</a:t>
                      </a: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时日落</a:t>
                      </a:r>
                      <a:r>
                        <a:rPr lang="en-US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Courier New" panose="02070309020205020404" pitchFamily="49" charset="0"/>
                        </a:rPr>
                        <a:t>)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2000" algn="l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zh-CN" sz="2800" kern="100" dirty="0">
                          <a:effectLst/>
                          <a:latin typeface="Times New Roman" panose="02020603050405020304" pitchFamily="18" charset="0"/>
                          <a:ea typeface="方正中等线简体" panose="03000509000000000000" pitchFamily="65" charset="-122"/>
                          <a:cs typeface="Times New Roman" panose="02020603050405020304" pitchFamily="18" charset="0"/>
                        </a:rPr>
                        <a:t>北半球昼短夜长，南半球昼长夜短</a:t>
                      </a:r>
                      <a:endParaRPr lang="zh-CN" sz="2800" kern="100" dirty="0"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Courier New" panose="02070309020205020404" pitchFamily="49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9836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07368" y="63674"/>
            <a:ext cx="11305256" cy="6664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三、昼长、夜长的计算方法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b="1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1.</a:t>
            </a:r>
            <a:r>
              <a:rPr lang="zh-CN" altLang="zh-CN" sz="2800" b="1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根据某纬线的昼弧或夜弧弧度计算：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昼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夜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长时数＝昼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夜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弧度数</a:t>
            </a:r>
            <a:r>
              <a:rPr lang="en-US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/15°</a:t>
            </a:r>
            <a:r>
              <a:rPr lang="zh-CN" altLang="zh-CN" sz="2800" kern="100" spc="-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zh-CN" altLang="zh-CN" sz="2800" kern="100" spc="-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2.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根据日出、日落的地方时计算，地方时正午</a:t>
            </a: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12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时把一天的白昼平分成相等的两份</a:t>
            </a:r>
            <a:endParaRPr lang="zh-CN" altLang="zh-CN" sz="2800" b="1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昼长时数＝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－日出时间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日落时间－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12)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夜长时数＝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日出时间－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0)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＝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(24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－日落时间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en-US" altLang="zh-CN" sz="2800" kern="100" dirty="0">
                <a:latin typeface="宋体" panose="02010600030101010101" pitchFamily="2" charset="-122"/>
                <a:ea typeface="方正中等线简体" panose="03000509000000000000" pitchFamily="65" charset="-122"/>
                <a:cs typeface="Times New Roman" panose="02020603050405020304" pitchFamily="18" charset="0"/>
              </a:rPr>
              <a:t>×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2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zh-CN" altLang="zh-CN" sz="2800" b="1" kern="100" dirty="0">
                <a:solidFill>
                  <a:srgbClr val="0000FF"/>
                </a:solidFill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注：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公式中日出、日落时间均为地方时。</a:t>
            </a: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3.</a:t>
            </a:r>
            <a:r>
              <a:rPr lang="zh-CN" altLang="zh-CN" sz="2800" b="1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根据纬度的分布特点进行计算</a:t>
            </a:r>
            <a:endParaRPr lang="zh-CN" altLang="zh-CN" sz="2800" b="1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(1)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同纬度各地的昼长相等，夜长相等。</a:t>
            </a:r>
            <a:endParaRPr lang="zh-CN" altLang="zh-CN" sz="2800" kern="100" dirty="0"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  <a:p>
            <a:pPr algn="just">
              <a:lnSpc>
                <a:spcPct val="140000"/>
              </a:lnSpc>
              <a:spcAft>
                <a:spcPts val="0"/>
              </a:spcAft>
            </a:pP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(2)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根据昼夜长短的纬度对称分布特点，北半球各地的昼长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夜长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与南半球同纬度地区的夜长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昼长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相等，可以求对称纬度的昼长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(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夜长</a:t>
            </a:r>
            <a:r>
              <a:rPr lang="en-US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Courier New" panose="02070309020205020404" pitchFamily="49" charset="0"/>
              </a:rPr>
              <a:t>)</a:t>
            </a:r>
            <a:r>
              <a:rPr lang="zh-CN" altLang="zh-CN" sz="2800" kern="100" dirty="0">
                <a:latin typeface="Times New Roman" panose="02020603050405020304" pitchFamily="18" charset="0"/>
                <a:ea typeface="方正中等线简体" panose="03000509000000000000" pitchFamily="65" charset="-122"/>
                <a:cs typeface="Times New Roman" panose="02020603050405020304" pitchFamily="18" charset="0"/>
              </a:rPr>
              <a:t>。</a:t>
            </a:r>
            <a:endParaRPr lang="zh-CN" altLang="zh-CN" sz="2800" kern="100" dirty="0">
              <a:effectLst/>
              <a:latin typeface="宋体" panose="02010600030101010101" pitchFamily="2" charset="-122"/>
              <a:ea typeface="宋体" panose="02010600030101010101" pitchFamily="2" charset="-122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6694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microsoft.com/office/2007/relationships/hdphoto" Target="../media/hdphoto1.wdp"/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12_Office 主题​​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清晰兼容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blipFill dpi="0" rotWithShape="1">
          <a:blip xmlns:r="http://schemas.openxmlformats.org/officeDocument/2006/relationships" r:embed="rId1">
            <a:extLst>
              <a:ext uri="{BEBA8EAE-BF5A-486C-A8C5-ECC9F3942E4B}">
                <a14:imgProps xmlns:a14="http://schemas.microsoft.com/office/drawing/2010/main">
                  <a14:imgLayer r:embed="rId2"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3804</TotalTime>
  <Words>2651</Words>
  <Application>Microsoft Office PowerPoint</Application>
  <PresentationFormat>自定义</PresentationFormat>
  <Paragraphs>706</Paragraphs>
  <Slides>41</Slides>
  <Notes>37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41</vt:i4>
      </vt:variant>
    </vt:vector>
  </HeadingPairs>
  <TitlesOfParts>
    <vt:vector size="42" baseType="lpstr">
      <vt:lpstr>12_Office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广东梅县东山中学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大地的</dc:title>
  <dc:creator>冰蝴蝶</dc:creator>
  <cp:lastModifiedBy>jiaming</cp:lastModifiedBy>
  <cp:revision>1844</cp:revision>
  <dcterms:created xsi:type="dcterms:W3CDTF">2012-11-09T02:28:00Z</dcterms:created>
  <dcterms:modified xsi:type="dcterms:W3CDTF">2021-11-10T15:44:45Z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2052-11.1.0.9339</vt:lpwstr>
  </property>
</Properties>
</file>