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1549" r:id="rId2"/>
    <p:sldId id="772" r:id="rId3"/>
    <p:sldId id="1595" r:id="rId4"/>
    <p:sldId id="1653" r:id="rId5"/>
    <p:sldId id="1418" r:id="rId6"/>
    <p:sldId id="1571" r:id="rId7"/>
    <p:sldId id="1601" r:id="rId8"/>
    <p:sldId id="1654" r:id="rId9"/>
    <p:sldId id="1607" r:id="rId10"/>
    <p:sldId id="1550" r:id="rId11"/>
    <p:sldId id="1608" r:id="rId12"/>
    <p:sldId id="1580" r:id="rId13"/>
    <p:sldId id="1655" r:id="rId14"/>
    <p:sldId id="1243" r:id="rId15"/>
    <p:sldId id="1612" r:id="rId16"/>
    <p:sldId id="1253" r:id="rId17"/>
    <p:sldId id="1656" r:id="rId18"/>
    <p:sldId id="1634" r:id="rId19"/>
    <p:sldId id="1636" r:id="rId20"/>
    <p:sldId id="1657" r:id="rId21"/>
    <p:sldId id="1398" r:id="rId22"/>
    <p:sldId id="779" r:id="rId23"/>
    <p:sldId id="1504" r:id="rId24"/>
    <p:sldId id="1637" r:id="rId25"/>
    <p:sldId id="886" r:id="rId26"/>
    <p:sldId id="1658" r:id="rId27"/>
    <p:sldId id="883" r:id="rId28"/>
    <p:sldId id="1659" r:id="rId29"/>
    <p:sldId id="888" r:id="rId30"/>
    <p:sldId id="878" r:id="rId31"/>
    <p:sldId id="1639" r:id="rId32"/>
    <p:sldId id="1660" r:id="rId33"/>
    <p:sldId id="1640" r:id="rId34"/>
    <p:sldId id="1641" r:id="rId35"/>
    <p:sldId id="1642" r:id="rId36"/>
    <p:sldId id="1643" r:id="rId37"/>
    <p:sldId id="1644" r:id="rId38"/>
    <p:sldId id="1645" r:id="rId39"/>
    <p:sldId id="1646" r:id="rId40"/>
    <p:sldId id="1647" r:id="rId41"/>
    <p:sldId id="1649" r:id="rId4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38">
          <p15:clr>
            <a:srgbClr val="A4A3A4"/>
          </p15:clr>
        </p15:guide>
        <p15:guide id="2" orient="horz" pos="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CEEF0"/>
    <a:srgbClr val="E6E8EA"/>
    <a:srgbClr val="E6E8EB"/>
    <a:srgbClr val="EFF0F3"/>
    <a:srgbClr val="F1F1F3"/>
    <a:srgbClr val="07BED7"/>
    <a:srgbClr val="1C4885"/>
    <a:srgbClr val="2663B4"/>
    <a:srgbClr val="F4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65023" autoAdjust="0"/>
  </p:normalViewPr>
  <p:slideViewPr>
    <p:cSldViewPr>
      <p:cViewPr varScale="1">
        <p:scale>
          <a:sx n="114" d="100"/>
          <a:sy n="114" d="100"/>
        </p:scale>
        <p:origin x="-474" y="-108"/>
      </p:cViewPr>
      <p:guideLst>
        <p:guide orient="horz" pos="572"/>
        <p:guide pos="438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notesViewPr>
    <p:cSldViewPr>
      <p:cViewPr varScale="1">
        <p:scale>
          <a:sx n="51" d="100"/>
          <a:sy n="51" d="100"/>
        </p:scale>
        <p:origin x="284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C788F-3FB5-4CD0-9F53-7BA52AC06BA8}" type="datetimeFigureOut">
              <a:rPr lang="zh-CN" altLang="en-US" smtClean="0"/>
              <a:t>2021/11/10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A6ED-3902-443E-B36C-D6718472F8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882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09922-5606-4F1B-BD8A-120054264D07}" type="datetimeFigureOut">
              <a:rPr lang="zh-CN" altLang="en-US" smtClean="0"/>
              <a:t>2021/11/10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5536F-9C79-438F-9C99-8AE1538D43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91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37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73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7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06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09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95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59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8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51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81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0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22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0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753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72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77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28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11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29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25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30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091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219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32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556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33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6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41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34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178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682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63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335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38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573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39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370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40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73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41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8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5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89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6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44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7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9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8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4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t>9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62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>
              <a:defRPr/>
            </a:pPr>
            <a:fld id="{80AA8D0C-770A-4291-871B-6BE2B93C72A2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9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3258000"/>
            <a:ext cx="12192000" cy="36000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54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-3175" y="3787200"/>
            <a:ext cx="12192000" cy="307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-3175" y="3933056"/>
            <a:ext cx="12192000" cy="2924944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91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3861048"/>
            <a:ext cx="12192000" cy="2996952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514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4147200"/>
            <a:ext cx="12192000" cy="271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-3175" y="4507200"/>
            <a:ext cx="12192000" cy="235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0" y="4338000"/>
            <a:ext cx="12192000" cy="25200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5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4867200"/>
            <a:ext cx="12192000" cy="199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-3175" y="5227200"/>
            <a:ext cx="12192000" cy="163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-3175" y="5418000"/>
            <a:ext cx="12192000" cy="14400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5775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5587200"/>
            <a:ext cx="12192000" cy="127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5805264"/>
            <a:ext cx="12192000" cy="1052736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939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5947200"/>
            <a:ext cx="12192000" cy="91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带标题的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带标题的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1" y="1268761"/>
            <a:ext cx="12192000" cy="558924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3175" y="1628800"/>
            <a:ext cx="12192000" cy="52292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1987200"/>
            <a:ext cx="12192000" cy="487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2347200"/>
            <a:ext cx="12192000" cy="451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2707200"/>
            <a:ext cx="12192000" cy="415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3067200"/>
            <a:ext cx="12192000" cy="379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3175" y="3427200"/>
            <a:ext cx="12192000" cy="3430800"/>
          </a:xfrm>
          <a:prstGeom prst="rect">
            <a:avLst/>
          </a:prstGeom>
          <a:solidFill>
            <a:srgbClr val="5B9BD5">
              <a:lumMod val="40000"/>
              <a:lumOff val="60000"/>
              <a:alpha val="3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7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1" r:id="rId10"/>
    <p:sldLayoutId id="2147483658" r:id="rId11"/>
    <p:sldLayoutId id="2147483669" r:id="rId12"/>
    <p:sldLayoutId id="2147483670" r:id="rId13"/>
    <p:sldLayoutId id="2147483659" r:id="rId14"/>
    <p:sldLayoutId id="2147483660" r:id="rId15"/>
    <p:sldLayoutId id="2147483673" r:id="rId16"/>
    <p:sldLayoutId id="2147483661" r:id="rId17"/>
    <p:sldLayoutId id="2147483662" r:id="rId18"/>
    <p:sldLayoutId id="2147483672" r:id="rId19"/>
    <p:sldLayoutId id="2147483663" r:id="rId20"/>
    <p:sldLayoutId id="2147483668" r:id="rId21"/>
    <p:sldLayoutId id="2147483664" r:id="rId22"/>
    <p:sldLayoutId id="2147483665" r:id="rId23"/>
    <p:sldLayoutId id="2147483666" r:id="rId24"/>
    <p:sldLayoutId id="2147483667" r:id="rId2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9.xml"/><Relationship Id="rId12" Type="http://schemas.openxmlformats.org/officeDocument/2006/relationships/slide" Target="slide3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27.xml"/><Relationship Id="rId11" Type="http://schemas.openxmlformats.org/officeDocument/2006/relationships/slide" Target="slide36.xml"/><Relationship Id="rId5" Type="http://schemas.openxmlformats.org/officeDocument/2006/relationships/slide" Target="slide25.xml"/><Relationship Id="rId10" Type="http://schemas.openxmlformats.org/officeDocument/2006/relationships/slide" Target="slide34.xml"/><Relationship Id="rId4" Type="http://schemas.openxmlformats.org/officeDocument/2006/relationships/slide" Target="slide23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2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2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2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2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3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3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4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4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4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5" Type="http://schemas.openxmlformats.org/officeDocument/2006/relationships/image" Target="../media/image14.png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40.xml"/><Relationship Id="rId3" Type="http://schemas.openxmlformats.org/officeDocument/2006/relationships/slide" Target="slide22.xml"/><Relationship Id="rId7" Type="http://schemas.openxmlformats.org/officeDocument/2006/relationships/slide" Target="slide23.xml"/><Relationship Id="rId12" Type="http://schemas.openxmlformats.org/officeDocument/2006/relationships/slide" Target="slide3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29.xml"/><Relationship Id="rId10" Type="http://schemas.openxmlformats.org/officeDocument/2006/relationships/slide" Target="slide34.xml"/><Relationship Id="rId4" Type="http://schemas.openxmlformats.org/officeDocument/2006/relationships/slide" Target="slide27.xml"/><Relationship Id="rId9" Type="http://schemas.openxmlformats.org/officeDocument/2006/relationships/slide" Target="slide31.xml"/><Relationship Id="rId14" Type="http://schemas.openxmlformats.org/officeDocument/2006/relationships/slide" Target="slide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2708920"/>
            <a:ext cx="52319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3005663"/>
            <a:ext cx="12192000" cy="9840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7368" y="3082195"/>
            <a:ext cx="11377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latin typeface="Verdana" panose="020B0604030504040204"/>
                <a:ea typeface="微软雅黑" panose="020B0503020204020204" pitchFamily="34" charset="-122"/>
              </a:rPr>
              <a:t>昼夜长短的变化</a:t>
            </a:r>
          </a:p>
        </p:txBody>
      </p:sp>
      <p:sp>
        <p:nvSpPr>
          <p:cNvPr id="6" name="矩形 5"/>
          <p:cNvSpPr/>
          <p:nvPr/>
        </p:nvSpPr>
        <p:spPr>
          <a:xfrm>
            <a:off x="5375920" y="2420888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zh-CN" sz="3200" b="1" kern="0" dirty="0" smtClean="0">
                <a:solidFill>
                  <a:srgbClr val="1C4885"/>
                </a:solidFill>
                <a:latin typeface="Verdana" panose="020B0604030504040204"/>
                <a:ea typeface="微软雅黑" panose="020B0503020204020204" pitchFamily="34" charset="-122"/>
              </a:rPr>
              <a:t>考点</a:t>
            </a:r>
            <a:r>
              <a:rPr lang="zh-CN" altLang="en-US" sz="3200" b="1" kern="0" dirty="0" smtClean="0">
                <a:solidFill>
                  <a:srgbClr val="1C4885"/>
                </a:solidFill>
                <a:latin typeface="Verdana" panose="020B0604030504040204"/>
                <a:ea typeface="微软雅黑" panose="020B0503020204020204" pitchFamily="34" charset="-122"/>
              </a:rPr>
              <a:t>三</a:t>
            </a:r>
            <a:endParaRPr lang="zh-CN" altLang="en-US" sz="3200" b="1" kern="0" dirty="0">
              <a:solidFill>
                <a:srgbClr val="1C4885"/>
              </a:solidFill>
              <a:latin typeface="Verdana" panose="020B0604030504040204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960096" y="2708920"/>
            <a:ext cx="52319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6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0000" y="1037635"/>
            <a:ext cx="7506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(2018·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海南地理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示意海南岛的位置。读图，完成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9285" y="592668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983432" y="223757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40">
              <a:defRPr/>
            </a:pPr>
            <a:r>
              <a:rPr lang="zh-CN" altLang="en-US" sz="2800" b="1" kern="100" dirty="0" smtClean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真题溯源</a:t>
            </a:r>
            <a:endParaRPr lang="zh-CN" altLang="zh-CN" sz="2800" b="1" kern="100" dirty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505056" y="39537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高考探秘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有的放矢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肘形连接符 19"/>
          <p:cNvCxnSpPr/>
          <p:nvPr/>
        </p:nvCxnSpPr>
        <p:spPr>
          <a:xfrm rot="10800000" flipH="1" flipV="1">
            <a:off x="612766" y="439864"/>
            <a:ext cx="11062414" cy="324839"/>
          </a:xfrm>
          <a:prstGeom prst="bentConnector3">
            <a:avLst>
              <a:gd name="adj1" fmla="val -1893"/>
            </a:avLst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流程图: 离页连接符 20"/>
          <p:cNvSpPr/>
          <p:nvPr/>
        </p:nvSpPr>
        <p:spPr>
          <a:xfrm>
            <a:off x="624802" y="350729"/>
            <a:ext cx="189621" cy="333731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15362" name="Picture 2" descr="X9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196752"/>
            <a:ext cx="3541934" cy="345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2373223"/>
            <a:ext cx="7506200" cy="260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日，当海口正午时，地球上进入新年的区域面积与地球总面积的比例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1/2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1/2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少于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2/3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等于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2/3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2/3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0000" y="1222530"/>
            <a:ext cx="11412000" cy="195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日，与海口相比，三亚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白昼更长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正午太阳更低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日出方位更偏南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正午时刻更早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" name="Picture 2" descr="X9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196752"/>
            <a:ext cx="3541934" cy="345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8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5360" y="51485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情境来源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79376" y="1038072"/>
            <a:ext cx="11394632" cy="131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本题组以海南岛位置图为基本素材，要求考生从图中提取有用信息，并结合所学知识回答相关地球运动问题。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5360" y="2530996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知识载体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79376" y="3024094"/>
            <a:ext cx="11394632" cy="66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地方时、区时的划分；昼夜长短的变化规律。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5360" y="3756953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能力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与素养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9376" y="4280173"/>
            <a:ext cx="11394632" cy="131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本组试题旨在考查考生对地理基础知识、基本原理的掌握程度，以及分析并解决地理问题的能力，考查了区域认知、综合思维的核心素养。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9960" y="479988"/>
            <a:ext cx="859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kern="10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zh-CN" sz="2800" kern="10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解题过程</a:t>
            </a:r>
            <a:r>
              <a:rPr lang="en-US" altLang="zh-CN" sz="2800" kern="10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9960" y="5570656"/>
            <a:ext cx="8594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75520" y="5711913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12735" y="569742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6742"/>
              </p:ext>
            </p:extLst>
          </p:nvPr>
        </p:nvGraphicFramePr>
        <p:xfrm>
          <a:off x="551384" y="1124744"/>
          <a:ext cx="11161240" cy="4458977"/>
        </p:xfrm>
        <a:graphic>
          <a:graphicData uri="http://schemas.openxmlformats.org/drawingml/2006/table">
            <a:tbl>
              <a:tblPr/>
              <a:tblGrid>
                <a:gridCol w="785017"/>
                <a:gridCol w="10376223"/>
              </a:tblGrid>
              <a:tr h="1692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题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当海口正午时，即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110°E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约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en-US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   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，此时</a:t>
                      </a:r>
                      <a:r>
                        <a:rPr lang="en-US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 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约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，进入新年的区域面积约为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70°W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向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至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180°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，占全球总面积的比例超过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2/3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，选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题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日为北半球冬半年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秋分日至次年春分日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，此时太阳直射点位于赤道与南回归线之间，北半球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且纬度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越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昼越短。从图中可看出，三亚纬度较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海口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故三亚白昼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更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选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6058252" y="123054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12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00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443689" y="1230546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70°W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00780" y="184482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东</a:t>
            </a:r>
          </a:p>
        </p:txBody>
      </p:sp>
      <p:sp>
        <p:nvSpPr>
          <p:cNvPr id="20" name="矩形 19"/>
          <p:cNvSpPr/>
          <p:nvPr/>
        </p:nvSpPr>
        <p:spPr>
          <a:xfrm>
            <a:off x="6723102" y="4101227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短</a:t>
            </a:r>
          </a:p>
        </p:txBody>
      </p:sp>
      <p:sp>
        <p:nvSpPr>
          <p:cNvPr id="22" name="矩形 21"/>
          <p:cNvSpPr/>
          <p:nvPr/>
        </p:nvSpPr>
        <p:spPr>
          <a:xfrm>
            <a:off x="7680176" y="409894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长</a:t>
            </a:r>
          </a:p>
        </p:txBody>
      </p:sp>
      <p:sp>
        <p:nvSpPr>
          <p:cNvPr id="24" name="矩形 23"/>
          <p:cNvSpPr/>
          <p:nvPr/>
        </p:nvSpPr>
        <p:spPr>
          <a:xfrm>
            <a:off x="10013007" y="409894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高</a:t>
            </a:r>
          </a:p>
        </p:txBody>
      </p:sp>
      <p:sp>
        <p:nvSpPr>
          <p:cNvPr id="26" name="矩形 25"/>
          <p:cNvSpPr/>
          <p:nvPr/>
        </p:nvSpPr>
        <p:spPr>
          <a:xfrm>
            <a:off x="7024687" y="471550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低</a:t>
            </a:r>
          </a:p>
        </p:txBody>
      </p:sp>
      <p:sp>
        <p:nvSpPr>
          <p:cNvPr id="28" name="矩形 27"/>
          <p:cNvSpPr/>
          <p:nvPr/>
        </p:nvSpPr>
        <p:spPr>
          <a:xfrm>
            <a:off x="9984432" y="47250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长</a:t>
            </a:r>
          </a:p>
        </p:txBody>
      </p:sp>
    </p:spTree>
    <p:extLst>
      <p:ext uri="{BB962C8B-B14F-4D97-AF65-F5344CB8AC3E}">
        <p14:creationId xmlns:p14="http://schemas.microsoft.com/office/powerpoint/2010/main" val="30476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90000" y="3068960"/>
            <a:ext cx="1128518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若四地中仅有一地位于北半球，则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的日期是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B.6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D.12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90000" y="1109643"/>
            <a:ext cx="606604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(2021·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江苏扬州模拟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表示一年中某时段，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①②③④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四个地点昼长的变化现象。读图完成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cxnSp>
        <p:nvCxnSpPr>
          <p:cNvPr id="20" name="肘形连接符 19"/>
          <p:cNvCxnSpPr/>
          <p:nvPr/>
        </p:nvCxnSpPr>
        <p:spPr>
          <a:xfrm rot="10800000" flipH="1" flipV="1">
            <a:off x="612766" y="439864"/>
            <a:ext cx="11062414" cy="324839"/>
          </a:xfrm>
          <a:prstGeom prst="bentConnector3">
            <a:avLst>
              <a:gd name="adj1" fmla="val -1893"/>
            </a:avLst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409285" y="592668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83432" y="223757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40">
              <a:lnSpc>
                <a:spcPct val="100000"/>
              </a:lnSpc>
              <a:spcBef>
                <a:spcPts val="0"/>
              </a:spcBef>
              <a:defRPr/>
            </a:pPr>
            <a:r>
              <a:rPr lang="zh-CN" altLang="en-US" sz="2800" b="1" kern="100" dirty="0">
                <a:latin typeface="Times New Roman" panose="02020603050405020304"/>
                <a:cs typeface="Times New Roman" panose="02020603050405020304"/>
              </a:rPr>
              <a:t>跟踪训练</a:t>
            </a:r>
            <a:endParaRPr lang="zh-CN" altLang="zh-CN" sz="2800" b="1" kern="10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505056" y="39537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学以致用　夯基拔高</a:t>
            </a:r>
          </a:p>
        </p:txBody>
      </p:sp>
      <p:sp>
        <p:nvSpPr>
          <p:cNvPr id="29" name="流程图: 离页连接符 28"/>
          <p:cNvSpPr/>
          <p:nvPr/>
        </p:nvSpPr>
        <p:spPr>
          <a:xfrm>
            <a:off x="624802" y="350729"/>
            <a:ext cx="189621" cy="333731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3882802" y="503375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9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19458" name="Picture 2" descr="X9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353" y="1416397"/>
            <a:ext cx="5259359" cy="376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16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90000" y="1049185"/>
            <a:ext cx="606604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读图可知，四地中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位于赤道，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变化规律一致，位于同一半球，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变化规律不一致，位于另一半球。所以若四地中仅有一地位于北半球应为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日期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地昼长最短，应为北半球冬至日，日期为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日，选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8" name="Picture 2" descr="X9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41" y="1077760"/>
            <a:ext cx="5259359" cy="376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18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1240500"/>
            <a:ext cx="11322624" cy="302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地位于北半球，下列说法正确的是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四地纬度由高到低依次是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①②③④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B.MN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时段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地日出东南，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③④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地日出东北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C.MP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时段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地正午太阳高度先减小后增大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D.NP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时段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地昼长渐长并将出现极昼现象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229444" y="3039901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12" name="Picture 2" descr="X9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176734"/>
            <a:ext cx="5259359" cy="376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3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188640"/>
            <a:ext cx="11322624" cy="625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结合上题分析，若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地位于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北半球，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地位于北半球，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位于赤道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位于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南半球，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北半球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的春分，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示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北半球的夏至。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纬度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越低，昼长的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变化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幅度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越小，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zh-CN" altLang="zh-CN" sz="2600" kern="100" spc="-2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</a:t>
            </a:r>
            <a:r>
              <a:rPr lang="zh-CN" altLang="zh-CN" sz="2600" kern="100" spc="-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地纬度由高到低依次是</a:t>
            </a:r>
            <a:r>
              <a:rPr lang="en-US" altLang="zh-CN" sz="2600" kern="100" spc="-200" dirty="0" smtClean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</a:t>
            </a: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spc="-200" dirty="0" smtClean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④②③</a:t>
            </a:r>
            <a:r>
              <a:rPr lang="zh-CN" altLang="zh-CN" sz="2600" kern="100" spc="-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spc="-2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600" kern="100" spc="-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错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MN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时段太阳直射北半球，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①②③④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日出方位都是东北，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错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MP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时段太阳直射点从赤道向北移动到北回归线，再向南移动，赤道地区的正午太阳高度先减小后增大，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6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NP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时段太阳直射点从北回归线向南移动，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位于南半球，昼短夜长且昼长渐长，但是不会出现极昼现象，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错。选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12" name="Picture 2" descr="X9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03" y="61565"/>
            <a:ext cx="4733896" cy="338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11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0000" y="1831901"/>
            <a:ext cx="11322624" cy="195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图示节气判断正确的是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春分日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夏至日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秋分日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冬至日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476672"/>
            <a:ext cx="657009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示意北半球极昼面积的变化状况。据此完成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216293" y="251918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20482" name="Picture 2" descr="X9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392" y="364769"/>
            <a:ext cx="4982256" cy="308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90000" y="4162959"/>
            <a:ext cx="11322624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结合所学知识可知，春、秋分日太阳直射赤道，北半球极昼面积为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；夏至日太阳直射北回归线，北半球极昼面积最大。读图可知，丙对应夏至，那么甲对应春分。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1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620688"/>
            <a:ext cx="1132262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spc="-1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spc="-1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符合</a:t>
            </a:r>
            <a:r>
              <a:rPr lang="en-US" altLang="zh-CN" sz="2800" kern="100" spc="-12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</a:t>
            </a:r>
            <a:r>
              <a:rPr lang="zh-CN" altLang="zh-CN" sz="2800" kern="100" spc="-12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连线处</a:t>
            </a:r>
            <a:r>
              <a:rPr lang="en-US" altLang="zh-CN" sz="2800" kern="100" spc="-1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spc="-1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下列时段，海口</a:t>
            </a:r>
            <a:r>
              <a:rPr lang="en-US" altLang="zh-CN" sz="2800" kern="100" spc="-12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(20°N)</a:t>
            </a:r>
            <a:r>
              <a:rPr lang="zh-CN" altLang="zh-CN" sz="2800" kern="100" spc="-12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正午太阳高度先变大再变小的是</a:t>
            </a:r>
            <a:endParaRPr lang="zh-CN" altLang="zh-CN" sz="2800" kern="100" spc="-12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丙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丙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丁　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丁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→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戊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	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②③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①④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	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③④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河流断面的剖面是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2952253" y="192409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pic>
        <p:nvPicPr>
          <p:cNvPr id="15" name="Picture 2" descr="X9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91354"/>
            <a:ext cx="4982256" cy="308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0000" y="908720"/>
            <a:ext cx="11412000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一、昼夜长短与昼弧、夜弧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昼夜长短反映日照时间的长短。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昼弧和夜弧：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晨昏线把所经过的纬线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分割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成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两部分，位于昼半球的部分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叫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，位于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夜半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球的部分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叫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</a:t>
            </a:r>
            <a:r>
              <a:rPr lang="zh-CN" altLang="en-US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cxnSp>
        <p:nvCxnSpPr>
          <p:cNvPr id="18" name="肘形连接符 17"/>
          <p:cNvCxnSpPr/>
          <p:nvPr/>
        </p:nvCxnSpPr>
        <p:spPr>
          <a:xfrm rot="10800000" flipH="1" flipV="1">
            <a:off x="612766" y="332739"/>
            <a:ext cx="11062414" cy="324839"/>
          </a:xfrm>
          <a:prstGeom prst="bentConnector3">
            <a:avLst>
              <a:gd name="adj1" fmla="val -1893"/>
            </a:avLst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409285" y="485543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83432" y="116632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40">
              <a:defRPr/>
            </a:pPr>
            <a:r>
              <a:rPr lang="zh-CN" altLang="en-US" sz="2800" b="1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知识梳理</a:t>
            </a:r>
            <a:endParaRPr lang="zh-CN" altLang="zh-CN" sz="2600" kern="100" dirty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505056" y="288247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知识回顾　理清教材</a:t>
            </a:r>
          </a:p>
        </p:txBody>
      </p:sp>
      <p:sp>
        <p:nvSpPr>
          <p:cNvPr id="27" name="流程图: 离页连接符 26"/>
          <p:cNvSpPr/>
          <p:nvPr/>
        </p:nvSpPr>
        <p:spPr>
          <a:xfrm>
            <a:off x="624802" y="243604"/>
            <a:ext cx="189621" cy="333731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9218" name="Picture 2" descr="X9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119" y="842431"/>
            <a:ext cx="4031101" cy="355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481221" y="298731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昼弧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99656" y="361644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夜弧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2632" y="4221088"/>
            <a:ext cx="11412000" cy="6952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b="1" kern="10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特点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9219" name="Picture 3" descr="x92拆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4509120"/>
            <a:ext cx="6046497" cy="217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672064" y="467218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昼长夜短</a:t>
            </a:r>
          </a:p>
        </p:txBody>
      </p:sp>
      <p:sp>
        <p:nvSpPr>
          <p:cNvPr id="17" name="矩形 16"/>
          <p:cNvSpPr/>
          <p:nvPr/>
        </p:nvSpPr>
        <p:spPr>
          <a:xfrm>
            <a:off x="6672064" y="535405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</a:t>
            </a:r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短</a:t>
            </a:r>
            <a:r>
              <a:rPr lang="zh-CN" altLang="en-US" sz="28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夜长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0000" y="404664"/>
            <a:ext cx="6282064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读图可知，丙对应夏至，太阳直射北回归线，甲对应春分日，太阳直射赤道，则乙、丁对应太阳直射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11.7°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附近。当太阳直射点从乙移动到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20°N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时，海口正午太阳高度变大，当继续向北移动到丙时，海口正午太阳高度变小。当太阳直射点从丙向南移动到</a:t>
            </a:r>
            <a:r>
              <a:rPr lang="en-US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20°N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时，海口正午太阳高度变大，继续向南移动到丁时，海口正午太阳高度变小，故</a:t>
            </a:r>
            <a:r>
              <a:rPr lang="en-US" altLang="zh-CN" sz="26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②③</a:t>
            </a:r>
            <a:r>
              <a:rPr lang="zh-CN" altLang="zh-CN" sz="26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5" name="Picture 2" descr="X9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1124744"/>
            <a:ext cx="4982256" cy="308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1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0" y="2564904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0" y="2663039"/>
            <a:ext cx="12192000" cy="9840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11063" y="2739571"/>
            <a:ext cx="7969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latin typeface="Verdana" panose="020B0604030504040204"/>
                <a:ea typeface="微软雅黑" panose="020B0503020204020204" pitchFamily="34" charset="-122"/>
              </a:rPr>
              <a:t>考点精练</a:t>
            </a:r>
          </a:p>
        </p:txBody>
      </p:sp>
    </p:spTree>
    <p:extLst>
      <p:ext uri="{BB962C8B-B14F-4D97-AF65-F5344CB8AC3E}">
        <p14:creationId xmlns:p14="http://schemas.microsoft.com/office/powerpoint/2010/main" val="42811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390000" y="390000"/>
            <a:ext cx="11394632" cy="66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下表表示四地一年中昼长的最大差值。据此回答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0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1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90000" y="2708920"/>
            <a:ext cx="1139463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四地按纬度由高到低的排列，正确的是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①③④②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③②①④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②④①③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④③①②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229444" y="3990439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2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85251"/>
              </p:ext>
            </p:extLst>
          </p:nvPr>
        </p:nvGraphicFramePr>
        <p:xfrm>
          <a:off x="551386" y="1124745"/>
          <a:ext cx="10657182" cy="1360080"/>
        </p:xfrm>
        <a:graphic>
          <a:graphicData uri="http://schemas.openxmlformats.org/drawingml/2006/table">
            <a:tbl>
              <a:tblPr/>
              <a:tblGrid>
                <a:gridCol w="2874989"/>
                <a:gridCol w="2309544"/>
                <a:gridCol w="1662441"/>
                <a:gridCol w="1500664"/>
                <a:gridCol w="2309544"/>
              </a:tblGrid>
              <a:tr h="600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地点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昼长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最大差值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42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90000" y="4953306"/>
            <a:ext cx="11394632" cy="12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纬度越低昼长最大差值越小，由此可知四地纬度由高到低的排列是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②④①③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17992" y="614293"/>
            <a:ext cx="8802344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地的最短昼长为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2800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0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B.9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D.11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739173" y="278092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2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5002"/>
              </p:ext>
            </p:extLst>
          </p:nvPr>
        </p:nvGraphicFramePr>
        <p:xfrm>
          <a:off x="551386" y="1388853"/>
          <a:ext cx="10657182" cy="1360080"/>
        </p:xfrm>
        <a:graphic>
          <a:graphicData uri="http://schemas.openxmlformats.org/drawingml/2006/table">
            <a:tbl>
              <a:tblPr/>
              <a:tblGrid>
                <a:gridCol w="2874989"/>
                <a:gridCol w="2309544"/>
                <a:gridCol w="1662441"/>
                <a:gridCol w="1500664"/>
                <a:gridCol w="2309544"/>
              </a:tblGrid>
              <a:tr h="600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地点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昼长</a:t>
                      </a:r>
                      <a:r>
                        <a:rPr lang="zh-CN" sz="2800" b="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最大差值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42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56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2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3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4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17992" y="404664"/>
            <a:ext cx="11322624" cy="388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根据同一地区，夏至日和冬至日昼夜时长相反，即同一地区夏至日白昼时长等于冬至日黑夜时长，并且若该地夏至日白昼最长，则冬至日白昼最短，若该地夏至日白昼最短，则冬至日白昼最长。</a:t>
            </a:r>
            <a:r>
              <a:rPr lang="en-US" altLang="zh-CN" sz="2800" kern="10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地昼长最大差值等于该地昼长最大值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设为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x)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减去该地昼长最小值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x)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，由此可得出：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(24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x)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分，由此可得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分，则</a:t>
            </a:r>
            <a:r>
              <a:rPr lang="en-US" altLang="zh-CN" sz="2800" kern="10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地最短昼长等于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小时－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14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51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分＝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9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9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分，故选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4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5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6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7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69405"/>
              </p:ext>
            </p:extLst>
          </p:nvPr>
        </p:nvGraphicFramePr>
        <p:xfrm>
          <a:off x="551386" y="4445184"/>
          <a:ext cx="10657182" cy="1360080"/>
        </p:xfrm>
        <a:graphic>
          <a:graphicData uri="http://schemas.openxmlformats.org/drawingml/2006/table">
            <a:tbl>
              <a:tblPr/>
              <a:tblGrid>
                <a:gridCol w="2874989"/>
                <a:gridCol w="2309544"/>
                <a:gridCol w="1662441"/>
                <a:gridCol w="1500664"/>
                <a:gridCol w="2309544"/>
              </a:tblGrid>
              <a:tr h="600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地点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b="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昼长</a:t>
                      </a:r>
                      <a:r>
                        <a:rPr lang="zh-CN" sz="2800" b="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最大差值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小时</a:t>
                      </a:r>
                      <a:r>
                        <a:rPr lang="en-US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42</a:t>
                      </a:r>
                      <a:r>
                        <a:rPr lang="zh-CN" sz="2800" b="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</a:t>
                      </a:r>
                      <a:endParaRPr lang="zh-CN" sz="2800" b="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63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371327" y="116632"/>
            <a:ext cx="5161851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2018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36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，北京天安门广场首次举行由人民解放军担负国旗护卫的升旗仪式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r>
              <a:rPr lang="zh-CN" altLang="en-US" sz="26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右</a:t>
            </a:r>
            <a:r>
              <a:rPr lang="zh-CN" altLang="zh-CN" sz="26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北京天安门广场示意图</a:t>
            </a:r>
            <a:r>
              <a:rPr lang="en-US" altLang="zh-CN" sz="26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。读图，回答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8674" name="Picture 2" descr="X10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836712"/>
            <a:ext cx="5607378" cy="495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71327" y="2895557"/>
            <a:ext cx="5161851" cy="339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观看升旗的人们最可能看到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2018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年元旦的太阳从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天安门城楼后跃出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endParaRPr lang="en-US" altLang="zh-CN" sz="26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毛主席纪念堂后跃出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人民大会堂后跃出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endParaRPr lang="en-US" altLang="zh-CN" sz="26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6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中国历史博物馆后跃出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191344" y="563120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3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3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3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5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5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8674" name="Picture 2" descr="X10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836712"/>
            <a:ext cx="5607378" cy="495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71327" y="1700808"/>
            <a:ext cx="5161851" cy="259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日北半球为冬半年，日出东南方，日落西南方，结合图中指向标和各事物的相对位置即可判定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项正确。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0524" y="754826"/>
            <a:ext cx="10416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下列时间段中，天安门广场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升旗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时间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逐渐提前的是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国庆节至冬至日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儿童节至建军节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元旦至春节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重阳节至元宵节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4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4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321828" y="3239928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0" name="Picture 2" descr="X10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4664"/>
            <a:ext cx="5607378" cy="495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0524" y="1183392"/>
            <a:ext cx="53551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天安门广场升旗时间逐渐提前，说明白昼逐渐变长，太阳直射点北移，结合选项中各时间段分析只有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项符合题意。</a:t>
            </a:r>
            <a:endParaRPr lang="zh-CN" altLang="zh-CN" sz="280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6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46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4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0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0" name="Picture 2" descr="X10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4664"/>
            <a:ext cx="5607378" cy="495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13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25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4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46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3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90000" y="188640"/>
            <a:ext cx="60660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是位于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30°N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附近的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城全年中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值变化曲线图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设昼长为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小时，夜长为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X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Y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Z)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。读图回答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390000" y="2773027"/>
            <a:ext cx="65700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太阳直射赤道的日期是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①②③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①③⑤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②③④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②④⑤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2981778" y="339627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9698" name="Picture 2" descr="X10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577750"/>
            <a:ext cx="4504620" cy="379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90000" y="4869160"/>
            <a:ext cx="1132262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由材料可知，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为昼长与夜长之差，太阳直射赤道时，昼夜等长，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。读图可知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①③⑤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值为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0000" y="1009060"/>
            <a:ext cx="11412000" cy="19878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二、昼夜长短的变化规律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赤道上：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终年</a:t>
            </a:r>
            <a:r>
              <a:rPr lang="en-US" altLang="zh-CN" sz="2800" u="sng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均为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春分日和秋分日：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全球昼夜等长。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7648" y="178222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昼夜等长</a:t>
            </a:r>
            <a:endParaRPr lang="zh-CN" altLang="en-US" sz="2800" kern="100" dirty="0">
              <a:solidFill>
                <a:srgbClr val="C00000"/>
              </a:solidFill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178015"/>
            <a:ext cx="77048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至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期间，南昌昼夜长短情况是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昼长夜短，昼渐短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昼长夜短，昼渐长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昼短夜长，昼渐短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昼短夜长，昼渐长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244302" y="83671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0" name="Picture 2" descr="X10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116632"/>
            <a:ext cx="4504620" cy="379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407368" y="3933056"/>
            <a:ext cx="1130525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结合材料可知，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日期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(30°N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附近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昼长与夜长差值最大，昼长最长，说明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日期为夏至日。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至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期间，太阳直射点自北回归线向南移动至赤道，北半球各地昼长夜短，且昼渐短，故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332656"/>
            <a:ext cx="114492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下表是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我国四城市连续两日的日出、日落时刻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北京时间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。据此回答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7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40063"/>
              </p:ext>
            </p:extLst>
          </p:nvPr>
        </p:nvGraphicFramePr>
        <p:xfrm>
          <a:off x="623390" y="1787480"/>
          <a:ext cx="11017225" cy="3840480"/>
        </p:xfrm>
        <a:graphic>
          <a:graphicData uri="http://schemas.openxmlformats.org/drawingml/2006/table">
            <a:tbl>
              <a:tblPr/>
              <a:tblGrid>
                <a:gridCol w="1584178"/>
                <a:gridCol w="2592288"/>
                <a:gridCol w="2376264"/>
                <a:gridCol w="2261050"/>
                <a:gridCol w="2203445"/>
              </a:tblGrid>
              <a:tr h="5256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城市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第一日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第二日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6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52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09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41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0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4581128"/>
            <a:ext cx="114492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表中日期最接近的节气是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春分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夏至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秋分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 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冬至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263352" y="5273625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14403"/>
              </p:ext>
            </p:extLst>
          </p:nvPr>
        </p:nvGraphicFramePr>
        <p:xfrm>
          <a:off x="623390" y="404664"/>
          <a:ext cx="11017225" cy="3840480"/>
        </p:xfrm>
        <a:graphic>
          <a:graphicData uri="http://schemas.openxmlformats.org/drawingml/2006/table">
            <a:tbl>
              <a:tblPr/>
              <a:tblGrid>
                <a:gridCol w="1584178"/>
                <a:gridCol w="2592288"/>
                <a:gridCol w="2376264"/>
                <a:gridCol w="2261050"/>
                <a:gridCol w="2203445"/>
              </a:tblGrid>
              <a:tr h="5256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城市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第一日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第二日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6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09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8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188640"/>
            <a:ext cx="1130525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表中四地昼长均略小于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小时，说明太阳直射点位于南半球且接近赤道；同时第二天昼长大于第一天，说明太阳直射点向北移动；据此可判断表中日期最接近春分。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28783"/>
              </p:ext>
            </p:extLst>
          </p:nvPr>
        </p:nvGraphicFramePr>
        <p:xfrm>
          <a:off x="551384" y="2204864"/>
          <a:ext cx="11017225" cy="3840480"/>
        </p:xfrm>
        <a:graphic>
          <a:graphicData uri="http://schemas.openxmlformats.org/drawingml/2006/table">
            <a:tbl>
              <a:tblPr/>
              <a:tblGrid>
                <a:gridCol w="1584178"/>
                <a:gridCol w="2592288"/>
                <a:gridCol w="2376264"/>
                <a:gridCol w="2261050"/>
                <a:gridCol w="2203445"/>
              </a:tblGrid>
              <a:tr h="5256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城市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第一日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第二日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6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09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57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07368" y="4780309"/>
            <a:ext cx="113772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自西向东依次是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④③②①</a:t>
            </a:r>
            <a:r>
              <a:rPr lang="en-US" altLang="zh-CN" sz="280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自东向西依次是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①③④②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自南向北依次是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③④②①</a:t>
            </a:r>
            <a:r>
              <a:rPr lang="en-US" altLang="zh-CN" sz="280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	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自北向南依次是</a:t>
            </a:r>
            <a:r>
              <a:rPr lang="en-US" altLang="zh-CN" sz="2800" kern="100" dirty="0" smtClean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②①③④k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0029"/>
              </p:ext>
            </p:extLst>
          </p:nvPr>
        </p:nvGraphicFramePr>
        <p:xfrm>
          <a:off x="623390" y="865614"/>
          <a:ext cx="11017225" cy="3840480"/>
        </p:xfrm>
        <a:graphic>
          <a:graphicData uri="http://schemas.openxmlformats.org/drawingml/2006/table">
            <a:tbl>
              <a:tblPr/>
              <a:tblGrid>
                <a:gridCol w="1584178"/>
                <a:gridCol w="2592288"/>
                <a:gridCol w="2376264"/>
                <a:gridCol w="2261050"/>
                <a:gridCol w="2203445"/>
              </a:tblGrid>
              <a:tr h="5256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城市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第一日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第二日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6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58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09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28219"/>
            <a:ext cx="7704856" cy="66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关于表中四城市位置的说法，正确的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263352" y="539496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5236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188640"/>
            <a:ext cx="113772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由日出时间、日落时间可计算出正午时间，从而可判断自东向西依次是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①③②④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；太阳直射点位于南半球，越往北昼越短，则依据昼长，可判断自南向北依次是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③④②①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6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81736"/>
              </p:ext>
            </p:extLst>
          </p:nvPr>
        </p:nvGraphicFramePr>
        <p:xfrm>
          <a:off x="551383" y="2348880"/>
          <a:ext cx="11017225" cy="3840480"/>
        </p:xfrm>
        <a:graphic>
          <a:graphicData uri="http://schemas.openxmlformats.org/drawingml/2006/table">
            <a:tbl>
              <a:tblPr/>
              <a:tblGrid>
                <a:gridCol w="1584178"/>
                <a:gridCol w="2592288"/>
                <a:gridCol w="2376264"/>
                <a:gridCol w="2261050"/>
                <a:gridCol w="2203445"/>
              </a:tblGrid>
              <a:tr h="5256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城市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第一日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第二日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56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①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17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②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25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58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22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40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③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03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31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52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06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44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09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32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 panose="02010600030101010101" pitchFamily="2" charset="-122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④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41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11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08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15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34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19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57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50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61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07368" y="4077072"/>
            <a:ext cx="1130525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该地位于北京的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东北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西北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东南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	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西南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188640"/>
            <a:ext cx="1130525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(2020·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山东省日照市五莲县月考</a:t>
            </a: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当太阳位于地平线下，且高度角在地平线下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18°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以内时，天空依然会有不同程度的光亮，这种现象发生在午夜与日出之间时称为曙光，而发生在日落至午夜之间时则称为暮光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图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某地一天中太阳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视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运动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示意图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。读图，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完成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231110" y="4768902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37890" name="Picture 2" descr="X10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2420888"/>
            <a:ext cx="7059725" cy="309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5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409819"/>
            <a:ext cx="1123324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由图可知，该地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正午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，北京时间是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52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比北京时间早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分钟，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所以</a:t>
            </a:r>
            <a:endParaRPr lang="en-US" altLang="zh-CN" sz="2800" kern="100" spc="-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地位于东经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122°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，位于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北</a:t>
            </a:r>
            <a:endParaRPr lang="en-US" altLang="zh-CN" sz="2800" kern="100" spc="-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京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以东；从图中子夜的太阳</a:t>
            </a:r>
            <a:r>
              <a:rPr lang="zh-CN" altLang="zh-CN" sz="2800" kern="100" spc="-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</a:t>
            </a:r>
            <a:endParaRPr lang="en-US" altLang="zh-CN" sz="2800" kern="100" spc="-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度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分析，该日该地子夜的太阳高度角在地平面以下，但小于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18°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，说明该日暮光和曙光可以整夜照亮天空，当地出现白夜现象，出现白夜现象地区的纬度较高，而北京全年无白夜现象，并且正午时太阳位于正南方，所以该地位于北京以北地区；综合分析，位于北京东北方，选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5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6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7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8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19" name="Picture 2" descr="X10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308" y="548680"/>
            <a:ext cx="7059725" cy="309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02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885746"/>
            <a:ext cx="1130525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此日，该地暮光的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持续时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间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	B.3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16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小时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292799" y="2813993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20" name="Picture 2" descr="X10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04" y="981754"/>
            <a:ext cx="6678525" cy="292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99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819869"/>
            <a:ext cx="482903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由上题可知，该地比北京时间早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分钟，所以该地该日地方时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日出，从子夜到日出为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分，故从日落到子夜也为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分。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因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4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5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6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pic>
        <p:nvPicPr>
          <p:cNvPr id="17" name="Picture 2" descr="X10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04" y="981754"/>
            <a:ext cx="6678525" cy="292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07368" y="4060229"/>
            <a:ext cx="112332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为该日该地子夜的太阳高度角在地平面以下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14°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，小于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18°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，所以从日落到子夜都有暮光，故暮光持续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32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分，选</a:t>
            </a:r>
            <a:r>
              <a:rPr lang="en-US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1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0000" y="180568"/>
            <a:ext cx="11412000" cy="6952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北半球状况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南半球相反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902"/>
              </p:ext>
            </p:extLst>
          </p:nvPr>
        </p:nvGraphicFramePr>
        <p:xfrm>
          <a:off x="479376" y="972656"/>
          <a:ext cx="11322623" cy="5120640"/>
        </p:xfrm>
        <a:graphic>
          <a:graphicData uri="http://schemas.openxmlformats.org/drawingml/2006/table">
            <a:tbl>
              <a:tblPr/>
              <a:tblGrid>
                <a:gridCol w="2880320"/>
                <a:gridCol w="1008112"/>
                <a:gridCol w="3384376"/>
                <a:gridCol w="4049815"/>
              </a:tblGrid>
              <a:tr h="1152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时间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昼夜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长短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分布规律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特殊节气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夏半年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自</a:t>
                      </a:r>
                      <a:r>
                        <a:rPr lang="en-US" alt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______</a:t>
                      </a:r>
                      <a:endParaRPr lang="en-US" altLang="zh-CN" sz="2800" u="sng" kern="100" dirty="0" smtClean="0">
                        <a:effectLst/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</a:endParaRPr>
                    </a:p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日至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昼长</a:t>
                      </a:r>
                      <a:endParaRPr lang="en-US" altLang="zh-CN" sz="2800" kern="100" dirty="0" smtClean="0">
                        <a:effectLst/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短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纬度越高，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夜越短，至北极四周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______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夏至日，北半球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夜最短，北极圈及其以北地区皆为极昼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冬半年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自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至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次年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800" kern="100" dirty="0" smtClean="0">
                        <a:effectLst/>
                        <a:latin typeface="Times New Roman" panose="02020603050405020304" pitchFamily="18" charset="0"/>
                        <a:ea typeface="方正中等线简体" panose="03000509000000000000" pitchFamily="65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长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纬度越高，昼越短，夜越长，至北极四周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有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现象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，北半球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</a:t>
                      </a:r>
                      <a:r>
                        <a:rPr lang="en-US" altLang="zh-CN" sz="2800" u="sng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夜最长，北极圈及其以北地区皆为极夜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240861" y="265741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春分</a:t>
            </a:r>
          </a:p>
        </p:txBody>
      </p:sp>
      <p:sp>
        <p:nvSpPr>
          <p:cNvPr id="9" name="矩形 8"/>
          <p:cNvSpPr/>
          <p:nvPr/>
        </p:nvSpPr>
        <p:spPr>
          <a:xfrm>
            <a:off x="1487488" y="329596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秋分</a:t>
            </a:r>
          </a:p>
        </p:txBody>
      </p:sp>
      <p:sp>
        <p:nvSpPr>
          <p:cNvPr id="11" name="矩形 10"/>
          <p:cNvSpPr/>
          <p:nvPr/>
        </p:nvSpPr>
        <p:spPr>
          <a:xfrm>
            <a:off x="2063552" y="457305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秋分</a:t>
            </a:r>
          </a:p>
        </p:txBody>
      </p:sp>
      <p:sp>
        <p:nvSpPr>
          <p:cNvPr id="13" name="矩形 12"/>
          <p:cNvSpPr/>
          <p:nvPr/>
        </p:nvSpPr>
        <p:spPr>
          <a:xfrm>
            <a:off x="1755855" y="521160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春分</a:t>
            </a:r>
          </a:p>
        </p:txBody>
      </p:sp>
      <p:sp>
        <p:nvSpPr>
          <p:cNvPr id="15" name="矩形 14"/>
          <p:cNvSpPr/>
          <p:nvPr/>
        </p:nvSpPr>
        <p:spPr>
          <a:xfrm>
            <a:off x="6619106" y="233116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越长</a:t>
            </a:r>
          </a:p>
        </p:txBody>
      </p:sp>
      <p:sp>
        <p:nvSpPr>
          <p:cNvPr id="17" name="矩形 16"/>
          <p:cNvSpPr/>
          <p:nvPr/>
        </p:nvSpPr>
        <p:spPr>
          <a:xfrm>
            <a:off x="5366395" y="362731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极昼</a:t>
            </a:r>
          </a:p>
        </p:txBody>
      </p:sp>
      <p:sp>
        <p:nvSpPr>
          <p:cNvPr id="19" name="矩形 18"/>
          <p:cNvSpPr/>
          <p:nvPr/>
        </p:nvSpPr>
        <p:spPr>
          <a:xfrm>
            <a:off x="10661079" y="234080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最长</a:t>
            </a:r>
          </a:p>
        </p:txBody>
      </p:sp>
      <p:sp>
        <p:nvSpPr>
          <p:cNvPr id="21" name="矩形 20"/>
          <p:cNvSpPr/>
          <p:nvPr/>
        </p:nvSpPr>
        <p:spPr>
          <a:xfrm>
            <a:off x="7824192" y="425927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冬至</a:t>
            </a:r>
          </a:p>
        </p:txBody>
      </p:sp>
      <p:sp>
        <p:nvSpPr>
          <p:cNvPr id="23" name="矩形 22"/>
          <p:cNvSpPr/>
          <p:nvPr/>
        </p:nvSpPr>
        <p:spPr>
          <a:xfrm>
            <a:off x="10704512" y="42658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最短</a:t>
            </a:r>
          </a:p>
        </p:txBody>
      </p:sp>
      <p:sp>
        <p:nvSpPr>
          <p:cNvPr id="3" name="矩形 2"/>
          <p:cNvSpPr/>
          <p:nvPr/>
        </p:nvSpPr>
        <p:spPr>
          <a:xfrm>
            <a:off x="5159896" y="553616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极夜</a:t>
            </a:r>
          </a:p>
        </p:txBody>
      </p:sp>
    </p:spTree>
    <p:extLst>
      <p:ext uri="{BB962C8B-B14F-4D97-AF65-F5344CB8AC3E}">
        <p14:creationId xmlns:p14="http://schemas.microsoft.com/office/powerpoint/2010/main" val="4114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07368" y="3683124"/>
            <a:ext cx="11305256" cy="259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读题可知，该日太阳直射点位于南半球，南极中山站在南回归线以南，正午时太阳位于正北方向，该日迎来昼夜交替的第一次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日不落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，说明此时的地方时为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时，则太阳所在位置与正午时相反，即此时太阳位于正南方向，选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260648"/>
            <a:ext cx="113052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20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(2020·</a:t>
            </a:r>
            <a:r>
              <a:rPr lang="zh-CN" altLang="zh-CN" sz="2800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内蒙古包头模拟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)2019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28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日，我国南极中山站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(69°22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S,76°22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驻守站点的科考队员们迎来了昼夜交替后的第一次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日不落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。据此完成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～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题。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11.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日不落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点位于观测者的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正东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B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     D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正北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3907026" y="2797870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7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8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9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20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8834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07368" y="607765"/>
            <a:ext cx="11305256" cy="195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12.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中山站本次极昼期的结束时间大约在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A.2019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B.2020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C.2020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D.2020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19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5953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5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1497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52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0011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</a:p>
        </p:txBody>
      </p:sp>
      <p:sp>
        <p:nvSpPr>
          <p:cNvPr id="5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68526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6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3906076" y="1255837"/>
            <a:ext cx="7560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40"/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54468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24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2982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40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70405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7</a:t>
            </a:r>
            <a:endParaRPr lang="en-US" altLang="zh-CN" sz="1400" dirty="0">
              <a:solidFill>
                <a:prstClr val="black"/>
              </a:solidFill>
              <a:latin typeface="Broadway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255550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8</a:t>
            </a:r>
          </a:p>
        </p:txBody>
      </p:sp>
      <p:sp>
        <p:nvSpPr>
          <p:cNvPr id="16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540696" y="6416030"/>
            <a:ext cx="24485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9</a:t>
            </a:r>
          </a:p>
        </p:txBody>
      </p:sp>
      <p:sp>
        <p:nvSpPr>
          <p:cNvPr id="17" name="Rectangle 2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23395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10</a:t>
            </a:r>
          </a:p>
        </p:txBody>
      </p:sp>
      <p:sp>
        <p:nvSpPr>
          <p:cNvPr id="18" name="Rectangl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187623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11</a:t>
            </a:r>
          </a:p>
        </p:txBody>
      </p:sp>
      <p:sp>
        <p:nvSpPr>
          <p:cNvPr id="19" name="Rectangl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551851" y="6416030"/>
            <a:ext cx="293827" cy="32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364" tIns="51181" rIns="102364" bIns="51181" anchor="ctr"/>
          <a:lstStyle/>
          <a:p>
            <a:pPr algn="ctr" defTabSz="768046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rgbClr val="0000FF"/>
                </a:solidFill>
                <a:latin typeface="Broadway" pitchFamily="82" charset="0"/>
                <a:ea typeface="楷体" panose="02010609060101010101" pitchFamily="49" charset="-122"/>
                <a:cs typeface="经典繁仿黑" pitchFamily="49" charset="-122"/>
              </a:rPr>
              <a:t>12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07368" y="2777377"/>
            <a:ext cx="11305256" cy="259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据材料可知，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日南极中山站迎来了昼夜交替后的第一次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日不落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，即中山站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日开始进入极昼期，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日南极圈及其以南都出现极昼，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28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日至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日相差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天，因此中山站此次极昼结束的时间应该是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日之后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天，时间约为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2020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15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日，选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4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696000" y="827187"/>
            <a:ext cx="10800000" cy="664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昼夜长短的时间对称特点</a:t>
            </a:r>
            <a:endParaRPr lang="zh-CN" altLang="zh-CN" sz="28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1321" y="608058"/>
            <a:ext cx="11409359" cy="60026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87410" y="332656"/>
            <a:ext cx="1847123" cy="486905"/>
            <a:chOff x="382191" y="640926"/>
            <a:chExt cx="2031835" cy="535596"/>
          </a:xfrm>
        </p:grpSpPr>
        <p:sp>
          <p:nvSpPr>
            <p:cNvPr id="13" name="矩形 12"/>
            <p:cNvSpPr/>
            <p:nvPr/>
          </p:nvSpPr>
          <p:spPr>
            <a:xfrm>
              <a:off x="490974" y="733708"/>
              <a:ext cx="376638" cy="360650"/>
            </a:xfrm>
            <a:prstGeom prst="rect">
              <a:avLst/>
            </a:prstGeom>
            <a:solidFill>
              <a:srgbClr val="E1E5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382191" y="640926"/>
              <a:ext cx="2031835" cy="535596"/>
              <a:chOff x="5314664" y="989457"/>
              <a:chExt cx="3863997" cy="937112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5314664" y="989457"/>
                <a:ext cx="511631" cy="937112"/>
                <a:chOff x="5314664" y="989457"/>
                <a:chExt cx="511631" cy="937112"/>
              </a:xfrm>
            </p:grpSpPr>
            <p:sp>
              <p:nvSpPr>
                <p:cNvPr id="27" name="矩形 1"/>
                <p:cNvSpPr/>
                <p:nvPr/>
              </p:nvSpPr>
              <p:spPr>
                <a:xfrm>
                  <a:off x="5314664" y="1008035"/>
                  <a:ext cx="422523" cy="918534"/>
                </a:xfrm>
                <a:custGeom>
                  <a:avLst/>
                  <a:gdLst>
                    <a:gd name="connsiteX0" fmla="*/ 0 w 432048"/>
                    <a:gd name="connsiteY0" fmla="*/ 0 h 864096"/>
                    <a:gd name="connsiteX1" fmla="*/ 432048 w 432048"/>
                    <a:gd name="connsiteY1" fmla="*/ 0 h 864096"/>
                    <a:gd name="connsiteX2" fmla="*/ 432048 w 432048"/>
                    <a:gd name="connsiteY2" fmla="*/ 864096 h 864096"/>
                    <a:gd name="connsiteX3" fmla="*/ 0 w 432048"/>
                    <a:gd name="connsiteY3" fmla="*/ 864096 h 864096"/>
                    <a:gd name="connsiteX4" fmla="*/ 0 w 432048"/>
                    <a:gd name="connsiteY4" fmla="*/ 0 h 86409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9525 w 441573"/>
                    <a:gd name="connsiteY3" fmla="*/ 92124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225575 w 441573"/>
                    <a:gd name="connsiteY1" fmla="*/ 22795 h 921246"/>
                    <a:gd name="connsiteX2" fmla="*/ 441573 w 441573"/>
                    <a:gd name="connsiteY2" fmla="*/ 57150 h 921246"/>
                    <a:gd name="connsiteX3" fmla="*/ 441573 w 441573"/>
                    <a:gd name="connsiteY3" fmla="*/ 921246 h 921246"/>
                    <a:gd name="connsiteX4" fmla="*/ 19050 w 441573"/>
                    <a:gd name="connsiteY4" fmla="*/ 864096 h 921246"/>
                    <a:gd name="connsiteX5" fmla="*/ 0 w 441573"/>
                    <a:gd name="connsiteY5" fmla="*/ 0 h 921246"/>
                    <a:gd name="connsiteX0" fmla="*/ 0 w 441573"/>
                    <a:gd name="connsiteY0" fmla="*/ 5780 h 927026"/>
                    <a:gd name="connsiteX1" fmla="*/ 235100 w 441573"/>
                    <a:gd name="connsiteY1" fmla="*/ 0 h 927026"/>
                    <a:gd name="connsiteX2" fmla="*/ 441573 w 441573"/>
                    <a:gd name="connsiteY2" fmla="*/ 62930 h 927026"/>
                    <a:gd name="connsiteX3" fmla="*/ 441573 w 441573"/>
                    <a:gd name="connsiteY3" fmla="*/ 927026 h 927026"/>
                    <a:gd name="connsiteX4" fmla="*/ 19050 w 441573"/>
                    <a:gd name="connsiteY4" fmla="*/ 869876 h 927026"/>
                    <a:gd name="connsiteX5" fmla="*/ 0 w 441573"/>
                    <a:gd name="connsiteY5" fmla="*/ 5780 h 927026"/>
                    <a:gd name="connsiteX0" fmla="*/ 0 w 432048"/>
                    <a:gd name="connsiteY0" fmla="*/ 91505 h 927026"/>
                    <a:gd name="connsiteX1" fmla="*/ 225575 w 432048"/>
                    <a:gd name="connsiteY1" fmla="*/ 0 h 927026"/>
                    <a:gd name="connsiteX2" fmla="*/ 432048 w 432048"/>
                    <a:gd name="connsiteY2" fmla="*/ 62930 h 927026"/>
                    <a:gd name="connsiteX3" fmla="*/ 432048 w 432048"/>
                    <a:gd name="connsiteY3" fmla="*/ 927026 h 927026"/>
                    <a:gd name="connsiteX4" fmla="*/ 9525 w 432048"/>
                    <a:gd name="connsiteY4" fmla="*/ 869876 h 927026"/>
                    <a:gd name="connsiteX5" fmla="*/ 0 w 432048"/>
                    <a:gd name="connsiteY5" fmla="*/ 91505 h 927026"/>
                    <a:gd name="connsiteX0" fmla="*/ 0 w 432048"/>
                    <a:gd name="connsiteY0" fmla="*/ 91505 h 955601"/>
                    <a:gd name="connsiteX1" fmla="*/ 225575 w 432048"/>
                    <a:gd name="connsiteY1" fmla="*/ 0 h 955601"/>
                    <a:gd name="connsiteX2" fmla="*/ 432048 w 432048"/>
                    <a:gd name="connsiteY2" fmla="*/ 62930 h 955601"/>
                    <a:gd name="connsiteX3" fmla="*/ 432048 w 432048"/>
                    <a:gd name="connsiteY3" fmla="*/ 927026 h 955601"/>
                    <a:gd name="connsiteX4" fmla="*/ 28575 w 432048"/>
                    <a:gd name="connsiteY4" fmla="*/ 955601 h 955601"/>
                    <a:gd name="connsiteX5" fmla="*/ 0 w 432048"/>
                    <a:gd name="connsiteY5" fmla="*/ 91505 h 955601"/>
                    <a:gd name="connsiteX0" fmla="*/ 0 w 432048"/>
                    <a:gd name="connsiteY0" fmla="*/ 91505 h 955601"/>
                    <a:gd name="connsiteX1" fmla="*/ 225575 w 432048"/>
                    <a:gd name="connsiteY1" fmla="*/ 0 h 955601"/>
                    <a:gd name="connsiteX2" fmla="*/ 432048 w 432048"/>
                    <a:gd name="connsiteY2" fmla="*/ 62930 h 955601"/>
                    <a:gd name="connsiteX3" fmla="*/ 432048 w 432048"/>
                    <a:gd name="connsiteY3" fmla="*/ 927026 h 955601"/>
                    <a:gd name="connsiteX4" fmla="*/ 28575 w 432048"/>
                    <a:gd name="connsiteY4" fmla="*/ 955601 h 955601"/>
                    <a:gd name="connsiteX5" fmla="*/ 0 w 432048"/>
                    <a:gd name="connsiteY5" fmla="*/ 91505 h 955601"/>
                    <a:gd name="connsiteX0" fmla="*/ 0 w 432048"/>
                    <a:gd name="connsiteY0" fmla="*/ 148655 h 955601"/>
                    <a:gd name="connsiteX1" fmla="*/ 225575 w 432048"/>
                    <a:gd name="connsiteY1" fmla="*/ 0 h 955601"/>
                    <a:gd name="connsiteX2" fmla="*/ 432048 w 432048"/>
                    <a:gd name="connsiteY2" fmla="*/ 62930 h 955601"/>
                    <a:gd name="connsiteX3" fmla="*/ 432048 w 432048"/>
                    <a:gd name="connsiteY3" fmla="*/ 927026 h 955601"/>
                    <a:gd name="connsiteX4" fmla="*/ 28575 w 432048"/>
                    <a:gd name="connsiteY4" fmla="*/ 955601 h 955601"/>
                    <a:gd name="connsiteX5" fmla="*/ 0 w 432048"/>
                    <a:gd name="connsiteY5" fmla="*/ 148655 h 955601"/>
                    <a:gd name="connsiteX0" fmla="*/ 0 w 432048"/>
                    <a:gd name="connsiteY0" fmla="*/ 101030 h 907976"/>
                    <a:gd name="connsiteX1" fmla="*/ 254150 w 432048"/>
                    <a:gd name="connsiteY1" fmla="*/ 0 h 907976"/>
                    <a:gd name="connsiteX2" fmla="*/ 432048 w 432048"/>
                    <a:gd name="connsiteY2" fmla="*/ 15305 h 907976"/>
                    <a:gd name="connsiteX3" fmla="*/ 432048 w 432048"/>
                    <a:gd name="connsiteY3" fmla="*/ 879401 h 907976"/>
                    <a:gd name="connsiteX4" fmla="*/ 28575 w 432048"/>
                    <a:gd name="connsiteY4" fmla="*/ 907976 h 907976"/>
                    <a:gd name="connsiteX5" fmla="*/ 0 w 432048"/>
                    <a:gd name="connsiteY5" fmla="*/ 101030 h 907976"/>
                    <a:gd name="connsiteX0" fmla="*/ 0 w 422523"/>
                    <a:gd name="connsiteY0" fmla="*/ 101030 h 907976"/>
                    <a:gd name="connsiteX1" fmla="*/ 244625 w 422523"/>
                    <a:gd name="connsiteY1" fmla="*/ 0 h 907976"/>
                    <a:gd name="connsiteX2" fmla="*/ 422523 w 422523"/>
                    <a:gd name="connsiteY2" fmla="*/ 15305 h 907976"/>
                    <a:gd name="connsiteX3" fmla="*/ 422523 w 422523"/>
                    <a:gd name="connsiteY3" fmla="*/ 879401 h 907976"/>
                    <a:gd name="connsiteX4" fmla="*/ 19050 w 422523"/>
                    <a:gd name="connsiteY4" fmla="*/ 907976 h 907976"/>
                    <a:gd name="connsiteX5" fmla="*/ 0 w 422523"/>
                    <a:gd name="connsiteY5" fmla="*/ 101030 h 907976"/>
                    <a:gd name="connsiteX0" fmla="*/ 0 w 422523"/>
                    <a:gd name="connsiteY0" fmla="*/ 101030 h 955601"/>
                    <a:gd name="connsiteX1" fmla="*/ 244625 w 422523"/>
                    <a:gd name="connsiteY1" fmla="*/ 0 h 955601"/>
                    <a:gd name="connsiteX2" fmla="*/ 422523 w 422523"/>
                    <a:gd name="connsiteY2" fmla="*/ 15305 h 955601"/>
                    <a:gd name="connsiteX3" fmla="*/ 422523 w 422523"/>
                    <a:gd name="connsiteY3" fmla="*/ 879401 h 955601"/>
                    <a:gd name="connsiteX4" fmla="*/ 19050 w 422523"/>
                    <a:gd name="connsiteY4" fmla="*/ 955601 h 955601"/>
                    <a:gd name="connsiteX5" fmla="*/ 0 w 422523"/>
                    <a:gd name="connsiteY5" fmla="*/ 101030 h 955601"/>
                    <a:gd name="connsiteX0" fmla="*/ 0 w 422523"/>
                    <a:gd name="connsiteY0" fmla="*/ 101030 h 955601"/>
                    <a:gd name="connsiteX1" fmla="*/ 244625 w 422523"/>
                    <a:gd name="connsiteY1" fmla="*/ 0 h 955601"/>
                    <a:gd name="connsiteX2" fmla="*/ 422523 w 422523"/>
                    <a:gd name="connsiteY2" fmla="*/ 101030 h 955601"/>
                    <a:gd name="connsiteX3" fmla="*/ 422523 w 422523"/>
                    <a:gd name="connsiteY3" fmla="*/ 879401 h 955601"/>
                    <a:gd name="connsiteX4" fmla="*/ 19050 w 422523"/>
                    <a:gd name="connsiteY4" fmla="*/ 955601 h 955601"/>
                    <a:gd name="connsiteX5" fmla="*/ 0 w 422523"/>
                    <a:gd name="connsiteY5" fmla="*/ 101030 h 955601"/>
                    <a:gd name="connsiteX0" fmla="*/ 0 w 422523"/>
                    <a:gd name="connsiteY0" fmla="*/ 110555 h 965126"/>
                    <a:gd name="connsiteX1" fmla="*/ 263675 w 422523"/>
                    <a:gd name="connsiteY1" fmla="*/ 0 h 965126"/>
                    <a:gd name="connsiteX2" fmla="*/ 422523 w 422523"/>
                    <a:gd name="connsiteY2" fmla="*/ 110555 h 965126"/>
                    <a:gd name="connsiteX3" fmla="*/ 422523 w 422523"/>
                    <a:gd name="connsiteY3" fmla="*/ 888926 h 965126"/>
                    <a:gd name="connsiteX4" fmla="*/ 19050 w 422523"/>
                    <a:gd name="connsiteY4" fmla="*/ 965126 h 965126"/>
                    <a:gd name="connsiteX5" fmla="*/ 0 w 422523"/>
                    <a:gd name="connsiteY5" fmla="*/ 110555 h 965126"/>
                    <a:gd name="connsiteX0" fmla="*/ 0 w 422523"/>
                    <a:gd name="connsiteY0" fmla="*/ 110555 h 923837"/>
                    <a:gd name="connsiteX1" fmla="*/ 263675 w 422523"/>
                    <a:gd name="connsiteY1" fmla="*/ 0 h 923837"/>
                    <a:gd name="connsiteX2" fmla="*/ 422523 w 422523"/>
                    <a:gd name="connsiteY2" fmla="*/ 110555 h 923837"/>
                    <a:gd name="connsiteX3" fmla="*/ 422523 w 422523"/>
                    <a:gd name="connsiteY3" fmla="*/ 888926 h 923837"/>
                    <a:gd name="connsiteX4" fmla="*/ 24822 w 422523"/>
                    <a:gd name="connsiteY4" fmla="*/ 923837 h 923837"/>
                    <a:gd name="connsiteX5" fmla="*/ 0 w 422523"/>
                    <a:gd name="connsiteY5" fmla="*/ 110555 h 923837"/>
                    <a:gd name="connsiteX0" fmla="*/ 0 w 422523"/>
                    <a:gd name="connsiteY0" fmla="*/ 110555 h 923837"/>
                    <a:gd name="connsiteX1" fmla="*/ 263675 w 422523"/>
                    <a:gd name="connsiteY1" fmla="*/ 0 h 923837"/>
                    <a:gd name="connsiteX2" fmla="*/ 422523 w 422523"/>
                    <a:gd name="connsiteY2" fmla="*/ 110555 h 923837"/>
                    <a:gd name="connsiteX3" fmla="*/ 422523 w 422523"/>
                    <a:gd name="connsiteY3" fmla="*/ 888926 h 923837"/>
                    <a:gd name="connsiteX4" fmla="*/ 24822 w 422523"/>
                    <a:gd name="connsiteY4" fmla="*/ 923837 h 923837"/>
                    <a:gd name="connsiteX5" fmla="*/ 0 w 422523"/>
                    <a:gd name="connsiteY5" fmla="*/ 110555 h 923837"/>
                    <a:gd name="connsiteX0" fmla="*/ 0 w 422523"/>
                    <a:gd name="connsiteY0" fmla="*/ 110555 h 923837"/>
                    <a:gd name="connsiteX1" fmla="*/ 263675 w 422523"/>
                    <a:gd name="connsiteY1" fmla="*/ 0 h 923837"/>
                    <a:gd name="connsiteX2" fmla="*/ 422523 w 422523"/>
                    <a:gd name="connsiteY2" fmla="*/ 110555 h 923837"/>
                    <a:gd name="connsiteX3" fmla="*/ 422523 w 422523"/>
                    <a:gd name="connsiteY3" fmla="*/ 888926 h 923837"/>
                    <a:gd name="connsiteX4" fmla="*/ 24822 w 422523"/>
                    <a:gd name="connsiteY4" fmla="*/ 923837 h 923837"/>
                    <a:gd name="connsiteX5" fmla="*/ 0 w 422523"/>
                    <a:gd name="connsiteY5" fmla="*/ 110555 h 92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22523" h="923837">
                      <a:moveTo>
                        <a:pt x="0" y="110555"/>
                      </a:moveTo>
                      <a:lnTo>
                        <a:pt x="263675" y="0"/>
                      </a:lnTo>
                      <a:lnTo>
                        <a:pt x="422523" y="110555"/>
                      </a:lnTo>
                      <a:lnTo>
                        <a:pt x="422523" y="888926"/>
                      </a:lnTo>
                      <a:cubicBezTo>
                        <a:pt x="281682" y="869876"/>
                        <a:pt x="226278" y="879397"/>
                        <a:pt x="24822" y="923837"/>
                      </a:cubicBezTo>
                      <a:lnTo>
                        <a:pt x="0" y="11055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矩形 1"/>
                <p:cNvSpPr/>
                <p:nvPr/>
              </p:nvSpPr>
              <p:spPr>
                <a:xfrm>
                  <a:off x="5384721" y="989457"/>
                  <a:ext cx="441574" cy="928174"/>
                </a:xfrm>
                <a:custGeom>
                  <a:avLst/>
                  <a:gdLst>
                    <a:gd name="connsiteX0" fmla="*/ 0 w 432048"/>
                    <a:gd name="connsiteY0" fmla="*/ 0 h 864096"/>
                    <a:gd name="connsiteX1" fmla="*/ 432048 w 432048"/>
                    <a:gd name="connsiteY1" fmla="*/ 0 h 864096"/>
                    <a:gd name="connsiteX2" fmla="*/ 432048 w 432048"/>
                    <a:gd name="connsiteY2" fmla="*/ 864096 h 864096"/>
                    <a:gd name="connsiteX3" fmla="*/ 0 w 432048"/>
                    <a:gd name="connsiteY3" fmla="*/ 864096 h 864096"/>
                    <a:gd name="connsiteX4" fmla="*/ 0 w 432048"/>
                    <a:gd name="connsiteY4" fmla="*/ 0 h 86409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9525 w 441573"/>
                    <a:gd name="connsiteY3" fmla="*/ 92124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225575 w 441573"/>
                    <a:gd name="connsiteY1" fmla="*/ 22795 h 921246"/>
                    <a:gd name="connsiteX2" fmla="*/ 441573 w 441573"/>
                    <a:gd name="connsiteY2" fmla="*/ 57150 h 921246"/>
                    <a:gd name="connsiteX3" fmla="*/ 441573 w 441573"/>
                    <a:gd name="connsiteY3" fmla="*/ 921246 h 921246"/>
                    <a:gd name="connsiteX4" fmla="*/ 19050 w 441573"/>
                    <a:gd name="connsiteY4" fmla="*/ 864096 h 921246"/>
                    <a:gd name="connsiteX5" fmla="*/ 0 w 441573"/>
                    <a:gd name="connsiteY5" fmla="*/ 0 h 921246"/>
                    <a:gd name="connsiteX0" fmla="*/ 0 w 441573"/>
                    <a:gd name="connsiteY0" fmla="*/ 5780 h 927026"/>
                    <a:gd name="connsiteX1" fmla="*/ 235100 w 441573"/>
                    <a:gd name="connsiteY1" fmla="*/ 0 h 927026"/>
                    <a:gd name="connsiteX2" fmla="*/ 441573 w 441573"/>
                    <a:gd name="connsiteY2" fmla="*/ 62930 h 927026"/>
                    <a:gd name="connsiteX3" fmla="*/ 441573 w 441573"/>
                    <a:gd name="connsiteY3" fmla="*/ 927026 h 927026"/>
                    <a:gd name="connsiteX4" fmla="*/ 19050 w 441573"/>
                    <a:gd name="connsiteY4" fmla="*/ 869876 h 927026"/>
                    <a:gd name="connsiteX5" fmla="*/ 0 w 441573"/>
                    <a:gd name="connsiteY5" fmla="*/ 5780 h 92702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591 h 921837"/>
                    <a:gd name="connsiteX1" fmla="*/ 441573 w 441573"/>
                    <a:gd name="connsiteY1" fmla="*/ 57741 h 921837"/>
                    <a:gd name="connsiteX2" fmla="*/ 441573 w 441573"/>
                    <a:gd name="connsiteY2" fmla="*/ 921837 h 921837"/>
                    <a:gd name="connsiteX3" fmla="*/ 19050 w 441573"/>
                    <a:gd name="connsiteY3" fmla="*/ 864687 h 921837"/>
                    <a:gd name="connsiteX4" fmla="*/ 0 w 441573"/>
                    <a:gd name="connsiteY4" fmla="*/ 591 h 921837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4774 h 926020"/>
                    <a:gd name="connsiteX1" fmla="*/ 441573 w 441573"/>
                    <a:gd name="connsiteY1" fmla="*/ 61924 h 926020"/>
                    <a:gd name="connsiteX2" fmla="*/ 441573 w 441573"/>
                    <a:gd name="connsiteY2" fmla="*/ 926020 h 926020"/>
                    <a:gd name="connsiteX3" fmla="*/ 19050 w 441573"/>
                    <a:gd name="connsiteY3" fmla="*/ 868870 h 926020"/>
                    <a:gd name="connsiteX4" fmla="*/ 0 w 441573"/>
                    <a:gd name="connsiteY4" fmla="*/ 4774 h 926020"/>
                    <a:gd name="connsiteX0" fmla="*/ 0 w 441573"/>
                    <a:gd name="connsiteY0" fmla="*/ 0 h 921246"/>
                    <a:gd name="connsiteX1" fmla="*/ 441573 w 441573"/>
                    <a:gd name="connsiteY1" fmla="*/ 57150 h 921246"/>
                    <a:gd name="connsiteX2" fmla="*/ 441573 w 441573"/>
                    <a:gd name="connsiteY2" fmla="*/ 921246 h 921246"/>
                    <a:gd name="connsiteX3" fmla="*/ 19050 w 441573"/>
                    <a:gd name="connsiteY3" fmla="*/ 864096 h 921246"/>
                    <a:gd name="connsiteX4" fmla="*/ 0 w 441573"/>
                    <a:gd name="connsiteY4" fmla="*/ 0 h 921246"/>
                    <a:gd name="connsiteX0" fmla="*/ 0 w 441573"/>
                    <a:gd name="connsiteY0" fmla="*/ 9218 h 930464"/>
                    <a:gd name="connsiteX1" fmla="*/ 441573 w 441573"/>
                    <a:gd name="connsiteY1" fmla="*/ 66368 h 930464"/>
                    <a:gd name="connsiteX2" fmla="*/ 441573 w 441573"/>
                    <a:gd name="connsiteY2" fmla="*/ 930464 h 930464"/>
                    <a:gd name="connsiteX3" fmla="*/ 19050 w 441573"/>
                    <a:gd name="connsiteY3" fmla="*/ 873314 h 930464"/>
                    <a:gd name="connsiteX4" fmla="*/ 0 w 441573"/>
                    <a:gd name="connsiteY4" fmla="*/ 9218 h 930464"/>
                    <a:gd name="connsiteX0" fmla="*/ 0 w 441573"/>
                    <a:gd name="connsiteY0" fmla="*/ 3771 h 925017"/>
                    <a:gd name="connsiteX1" fmla="*/ 441573 w 441573"/>
                    <a:gd name="connsiteY1" fmla="*/ 60921 h 925017"/>
                    <a:gd name="connsiteX2" fmla="*/ 441573 w 441573"/>
                    <a:gd name="connsiteY2" fmla="*/ 925017 h 925017"/>
                    <a:gd name="connsiteX3" fmla="*/ 19050 w 441573"/>
                    <a:gd name="connsiteY3" fmla="*/ 867867 h 925017"/>
                    <a:gd name="connsiteX4" fmla="*/ 0 w 441573"/>
                    <a:gd name="connsiteY4" fmla="*/ 3771 h 925017"/>
                    <a:gd name="connsiteX0" fmla="*/ 0 w 441573"/>
                    <a:gd name="connsiteY0" fmla="*/ 6927 h 928173"/>
                    <a:gd name="connsiteX1" fmla="*/ 441573 w 441573"/>
                    <a:gd name="connsiteY1" fmla="*/ 64077 h 928173"/>
                    <a:gd name="connsiteX2" fmla="*/ 441573 w 441573"/>
                    <a:gd name="connsiteY2" fmla="*/ 928173 h 928173"/>
                    <a:gd name="connsiteX3" fmla="*/ 19050 w 441573"/>
                    <a:gd name="connsiteY3" fmla="*/ 871023 h 928173"/>
                    <a:gd name="connsiteX4" fmla="*/ 0 w 441573"/>
                    <a:gd name="connsiteY4" fmla="*/ 6927 h 928173"/>
                    <a:gd name="connsiteX0" fmla="*/ 0 w 441573"/>
                    <a:gd name="connsiteY0" fmla="*/ 6927 h 928173"/>
                    <a:gd name="connsiteX1" fmla="*/ 441573 w 441573"/>
                    <a:gd name="connsiteY1" fmla="*/ 64077 h 928173"/>
                    <a:gd name="connsiteX2" fmla="*/ 441573 w 441573"/>
                    <a:gd name="connsiteY2" fmla="*/ 928173 h 928173"/>
                    <a:gd name="connsiteX3" fmla="*/ 19050 w 441573"/>
                    <a:gd name="connsiteY3" fmla="*/ 871023 h 928173"/>
                    <a:gd name="connsiteX4" fmla="*/ 0 w 441573"/>
                    <a:gd name="connsiteY4" fmla="*/ 6927 h 9281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1573" h="928173">
                      <a:moveTo>
                        <a:pt x="0" y="6927"/>
                      </a:moveTo>
                      <a:cubicBezTo>
                        <a:pt x="430039" y="-21391"/>
                        <a:pt x="294382" y="45027"/>
                        <a:pt x="441573" y="64077"/>
                      </a:cubicBezTo>
                      <a:lnTo>
                        <a:pt x="441573" y="928173"/>
                      </a:lnTo>
                      <a:cubicBezTo>
                        <a:pt x="300732" y="909123"/>
                        <a:pt x="376362" y="845555"/>
                        <a:pt x="19050" y="871023"/>
                      </a:cubicBezTo>
                      <a:lnTo>
                        <a:pt x="0" y="6927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6" name="矩形 25"/>
              <p:cNvSpPr/>
              <p:nvPr/>
            </p:nvSpPr>
            <p:spPr>
              <a:xfrm>
                <a:off x="5860062" y="1011194"/>
                <a:ext cx="3318599" cy="9064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650357" y="340306"/>
            <a:ext cx="15183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spcBef>
                <a:spcPct val="0"/>
              </a:spcBef>
            </a:pPr>
            <a:r>
              <a:rPr lang="zh-CN" alt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特别提醒</a:t>
            </a:r>
          </a:p>
        </p:txBody>
      </p:sp>
      <p:pic>
        <p:nvPicPr>
          <p:cNvPr id="11266" name="Picture 2" descr="X9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907" y="1612794"/>
            <a:ext cx="5256275" cy="246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696000" y="3933056"/>
            <a:ext cx="109446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关于冬至日、夏至日对称的两个日期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：昼长、夜长相等。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关于春分日、秋分日对称的两个日期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：一个日期的昼长与另一个日期的夜长相等。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90000" y="630213"/>
            <a:ext cx="11178608" cy="65438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一、昼夜长短分布和变化的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大</a:t>
            </a:r>
            <a:r>
              <a:rPr lang="zh-CN" altLang="zh-CN" sz="2600" b="1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规律</a:t>
            </a:r>
            <a:endParaRPr lang="zh-CN" altLang="zh-CN" sz="26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9285" y="448652"/>
            <a:ext cx="11256212" cy="161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83432" y="79741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40">
              <a:defRPr/>
            </a:pPr>
            <a:r>
              <a:rPr lang="zh-CN" altLang="en-US" sz="2800" b="1" kern="100" dirty="0">
                <a:solidFill>
                  <a:prstClr val="black"/>
                </a:solidFill>
                <a:latin typeface="Times New Roman" panose="02020603050405020304"/>
                <a:cs typeface="Times New Roman" panose="02020603050405020304"/>
              </a:rPr>
              <a:t>考点突破</a:t>
            </a:r>
            <a:endParaRPr lang="zh-CN" altLang="zh-CN" sz="2800" b="1" kern="100" dirty="0">
              <a:solidFill>
                <a:prstClr val="black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505056" y="25135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重难剖析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总结提升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7" name="肘形连接符 16"/>
          <p:cNvCxnSpPr/>
          <p:nvPr/>
        </p:nvCxnSpPr>
        <p:spPr>
          <a:xfrm rot="10800000" flipH="1" flipV="1">
            <a:off x="612766" y="295848"/>
            <a:ext cx="11062414" cy="324839"/>
          </a:xfrm>
          <a:prstGeom prst="bentConnector3">
            <a:avLst>
              <a:gd name="adj1" fmla="val -1893"/>
            </a:avLst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图: 离页连接符 17"/>
          <p:cNvSpPr/>
          <p:nvPr/>
        </p:nvSpPr>
        <p:spPr>
          <a:xfrm>
            <a:off x="624802" y="206713"/>
            <a:ext cx="189621" cy="333731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12290" name="Picture 2" descr="X9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1556792"/>
            <a:ext cx="7469268" cy="514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390000" y="1196752"/>
            <a:ext cx="4121824" cy="566575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>
              <a:lnSpc>
                <a:spcPct val="140000"/>
              </a:lnSpc>
            </a:pP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昼夜长短分布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抓</a:t>
            </a:r>
            <a:r>
              <a:rPr lang="en-US" altLang="zh-CN" sz="26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直射点位置</a:t>
            </a:r>
            <a:r>
              <a:rPr lang="en-US" altLang="zh-CN" sz="2600" kern="100" dirty="0">
                <a:solidFill>
                  <a:prstClr val="black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 defTabSz="914400">
              <a:lnSpc>
                <a:spcPct val="140000"/>
              </a:lnSpc>
            </a:pPr>
            <a:r>
              <a:rPr lang="zh-CN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太阳直射点所在的半球位置决定昼夜长短状况。太阳直射点在哪个半球，哪个半球就昼长夜短，且越向该半球的高纬度地区白昼时间越长。太阳直射点所在半球的极点周围出现极昼现象。如图所示：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6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X9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17" y="3362284"/>
            <a:ext cx="7128903" cy="330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407368" y="44624"/>
            <a:ext cx="11412000" cy="32805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昼夜长短变化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抓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移动方向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此处的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移动方向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主要是指太阳直射点的移动方向，它决定昼长、夜长的变化趋势，纬度高低决定昼夜长短的变化幅度。太阳直射点向哪个方向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南、北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移动、哪个半球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南、北半球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就昼变长夜变短；且纬度越高，昼夜长短变化幅度越大。如下图所示：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0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9376" y="-27384"/>
            <a:ext cx="9889815" cy="123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极昼极夜范围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——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抓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直射点位置</a:t>
            </a:r>
            <a:r>
              <a:rPr lang="en-US" altLang="zh-CN" sz="2800" b="1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太阳直射点的纬度与出现极昼极夜的最低纬度互余。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9376" y="1196752"/>
            <a:ext cx="9889815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二、直射点位置、日出日落方位与昼夜长短的关系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43192"/>
              </p:ext>
            </p:extLst>
          </p:nvPr>
        </p:nvGraphicFramePr>
        <p:xfrm>
          <a:off x="551384" y="1916832"/>
          <a:ext cx="11161241" cy="4779264"/>
        </p:xfrm>
        <a:graphic>
          <a:graphicData uri="http://schemas.openxmlformats.org/drawingml/2006/table">
            <a:tbl>
              <a:tblPr/>
              <a:tblGrid>
                <a:gridCol w="1204280"/>
                <a:gridCol w="3620256"/>
                <a:gridCol w="3017718"/>
                <a:gridCol w="3318987"/>
              </a:tblGrid>
              <a:tr h="1181579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直射点位置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日出方位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极昼、极夜区除外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日落方位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极昼、极夜区除外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昼夜长短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579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东北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北半球早于地方时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西北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北半球晚于地方时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时日落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北半球昼长夜短，南半球昼短夜长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789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赤道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正东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正西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时日落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全球昼夜等长</a:t>
                      </a:r>
                      <a:endParaRPr lang="zh-CN" sz="2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579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南半球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东南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北半球晚于地方时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西南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北半球早于地方时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18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时日落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方正中等线简体" panose="03000509000000000000" pitchFamily="65" charset="-122"/>
                          <a:cs typeface="Times New Roman" panose="02020603050405020304" pitchFamily="18" charset="0"/>
                        </a:rPr>
                        <a:t>北半球昼短夜长，南半球昼长夜短</a:t>
                      </a:r>
                      <a:endParaRPr lang="zh-CN" sz="2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7368" y="63674"/>
            <a:ext cx="11305256" cy="666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三、昼长、夜长的计算方法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sz="2800" b="1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根据某纬线的昼弧或夜弧弧度计算：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长时数＝昼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弧度数</a:t>
            </a:r>
            <a:r>
              <a:rPr lang="en-US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/15°</a:t>
            </a:r>
            <a:r>
              <a:rPr lang="zh-CN" altLang="zh-CN" sz="2800" kern="100" spc="-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spc="-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根据日出、日落的地方时计算，地方时正午</a:t>
            </a: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时把一天的白昼平分成相等的两份</a:t>
            </a:r>
            <a:endParaRPr lang="zh-CN" altLang="zh-CN" sz="28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昼长时数＝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－日出时间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日落时间－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12)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夜长时数＝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日出时间－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－日落时间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注：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公式中日出、日落时间均为地方时。</a:t>
            </a: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zh-CN" altLang="zh-CN" sz="2800" b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根据纬度的分布特点进行计算</a:t>
            </a:r>
            <a:endParaRPr lang="zh-CN" altLang="zh-CN" sz="28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同纬度各地的昼长相等，夜长相等。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根据昼夜长短的纬度对称分布特点，北半球各地的昼长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与南半球同纬度地区的夜长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昼长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相等，可以求对称纬度的昼长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夜长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zh-CN" sz="2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6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2_Office 主题​​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清晰兼容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2651</Words>
  <Application>Microsoft Office PowerPoint</Application>
  <PresentationFormat>自定义</PresentationFormat>
  <Paragraphs>706</Paragraphs>
  <Slides>41</Slides>
  <Notes>37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12_Office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广东梅县东山中学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大地的</dc:title>
  <dc:creator>冰蝴蝶</dc:creator>
  <cp:lastModifiedBy>jiaming</cp:lastModifiedBy>
  <cp:revision>1844</cp:revision>
  <dcterms:created xsi:type="dcterms:W3CDTF">2012-11-09T02:28:00Z</dcterms:created>
  <dcterms:modified xsi:type="dcterms:W3CDTF">2021-11-10T15:44:45Z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